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aleway"/>
      <p:regular r:id="rId38"/>
      <p:bold r:id="rId39"/>
      <p:italic r:id="rId40"/>
      <p:boldItalic r:id="rId41"/>
    </p:embeddedFont>
    <p:embeddedFont>
      <p:font typeface="Lato"/>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42E1BAE-59AE-4579-BA86-831718A0E502}">
  <a:tblStyle styleId="{442E1BAE-59AE-4579-BA86-831718A0E50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20" Type="http://schemas.openxmlformats.org/officeDocument/2006/relationships/slide" Target="slides/slide14.xml"/><Relationship Id="rId42" Type="http://schemas.openxmlformats.org/officeDocument/2006/relationships/font" Target="fonts/Lato-regular.fntdata"/><Relationship Id="rId41" Type="http://schemas.openxmlformats.org/officeDocument/2006/relationships/font" Target="fonts/Raleway-boldItalic.fntdata"/><Relationship Id="rId22" Type="http://schemas.openxmlformats.org/officeDocument/2006/relationships/slide" Target="slides/slide16.xml"/><Relationship Id="rId44" Type="http://schemas.openxmlformats.org/officeDocument/2006/relationships/font" Target="fonts/Lato-italic.fntdata"/><Relationship Id="rId21" Type="http://schemas.openxmlformats.org/officeDocument/2006/relationships/slide" Target="slides/slide15.xml"/><Relationship Id="rId43" Type="http://schemas.openxmlformats.org/officeDocument/2006/relationships/font" Target="fonts/Lato-bold.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aleway-bold.fntdata"/><Relationship Id="rId16" Type="http://schemas.openxmlformats.org/officeDocument/2006/relationships/slide" Target="slides/slide10.xml"/><Relationship Id="rId38" Type="http://schemas.openxmlformats.org/officeDocument/2006/relationships/font" Target="fonts/Raleway-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e3e1a57e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e3e1a57e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Description of the source of data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Speaker Notes: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Sustainability parameters like environment, social, even public sentiment for various companies which have been rated highly based on their ESG initiatives.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Five years of historical stock price data to predict the stock prices using machine learning.</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Description of the data exploration phase of the project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Description of the data exploration phase of the project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e3e1a57e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e3e1a57e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Description of the data exploration phase of the project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e3e1a57e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e3e1a57e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Result of the analysis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Result of the analysis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e3e1a57e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e3e1a57e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Description of the analysis phase of the project</a:t>
            </a:r>
            <a:endParaRPr/>
          </a:p>
          <a:p>
            <a:pPr indent="0" lvl="0" marL="0" rtl="0" algn="l">
              <a:spcBef>
                <a:spcPts val="0"/>
              </a:spcBef>
              <a:spcAft>
                <a:spcPts val="0"/>
              </a:spcAft>
              <a:buNone/>
            </a:pPr>
            <a:r>
              <a:rPr lang="en-GB"/>
              <a:t>Deliverable: Technologies, languages, tools, and algorithms used throughout the project</a:t>
            </a:r>
            <a:endParaRPr/>
          </a:p>
          <a:p>
            <a:pPr indent="0" lvl="0" marL="0" rtl="0" algn="l">
              <a:spcBef>
                <a:spcPts val="0"/>
              </a:spcBef>
              <a:spcAft>
                <a:spcPts val="0"/>
              </a:spcAft>
              <a:buNone/>
            </a:pPr>
            <a:r>
              <a:rPr lang="en-GB"/>
              <a:t>Speaker Notes:</a:t>
            </a:r>
            <a:br>
              <a:rPr lang="en-GB"/>
            </a:br>
            <a:r>
              <a:rPr lang="en-GB" sz="1300">
                <a:solidFill>
                  <a:srgbClr val="24292E"/>
                </a:solidFill>
                <a:highlight>
                  <a:schemeClr val="lt1"/>
                </a:highlight>
              </a:rPr>
              <a:t>After reviewing various machine learning models, linear regression was used to formulate stock predictions for the next day</a:t>
            </a:r>
            <a:endParaRPr sz="1300">
              <a:solidFill>
                <a:srgbClr val="24292E"/>
              </a:solidFill>
              <a:highlight>
                <a:schemeClr val="lt1"/>
              </a:highlight>
            </a:endParaRPr>
          </a:p>
          <a:p>
            <a:pPr indent="-311150" lvl="0" marL="457200" rtl="0" algn="l">
              <a:lnSpc>
                <a:spcPct val="115000"/>
              </a:lnSpc>
              <a:spcBef>
                <a:spcPts val="0"/>
              </a:spcBef>
              <a:spcAft>
                <a:spcPts val="0"/>
              </a:spcAft>
              <a:buClr>
                <a:srgbClr val="202122"/>
              </a:buClr>
              <a:buSzPts val="1300"/>
              <a:buFont typeface="Arial"/>
              <a:buChar char="●"/>
            </a:pPr>
            <a:r>
              <a:rPr lang="en-GB" sz="1300">
                <a:solidFill>
                  <a:srgbClr val="202122"/>
                </a:solidFill>
              </a:rPr>
              <a:t>Benefits: </a:t>
            </a:r>
            <a:endParaRPr sz="1300">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Can be used to find a colelation between ESG and company performance.</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Easier to implement, interpret and train efficiently.</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Ridge model used in this case helps to mitigate overfitting of the data.</a:t>
            </a:r>
            <a:endParaRPr>
              <a:solidFill>
                <a:srgbClr val="202122"/>
              </a:solidFill>
            </a:endParaRPr>
          </a:p>
          <a:p>
            <a:pPr indent="-311150" lvl="0" marL="457200" rtl="0" algn="l">
              <a:lnSpc>
                <a:spcPct val="115000"/>
              </a:lnSpc>
              <a:spcBef>
                <a:spcPts val="0"/>
              </a:spcBef>
              <a:spcAft>
                <a:spcPts val="0"/>
              </a:spcAft>
              <a:buClr>
                <a:srgbClr val="202122"/>
              </a:buClr>
              <a:buSzPts val="1300"/>
              <a:buFont typeface="Arial"/>
              <a:buChar char="●"/>
            </a:pPr>
            <a:r>
              <a:rPr lang="en-GB" sz="1300">
                <a:solidFill>
                  <a:srgbClr val="202122"/>
                </a:solidFill>
              </a:rPr>
              <a:t>Limitations:</a:t>
            </a:r>
            <a:endParaRPr sz="1300">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This model does not account for varying broker fees, taxes, etc. which may affect changes in the data over time.</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There are also a number of other models such as Facebook Prophet, ARIMA, LSTM which also handle non-stationary behaviours.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22ebcf5f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22ebcf5f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Description of the analysis phase of the project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Deliverable: Technologies, languages, tools, and algorithms used throughout the project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2ebcf5f4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2ebcf5f4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Description of the analysis phase of the project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Deliverable: Technologies, languages, tools, and algorithms used throughout the project</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Speaker Notes: </a:t>
            </a:r>
            <a:endParaRPr>
              <a:solidFill>
                <a:schemeClr val="dk1"/>
              </a:solidFill>
            </a:endParaRPr>
          </a:p>
          <a:p>
            <a:pPr indent="0" lvl="0" marL="0" rtl="0" algn="l">
              <a:lnSpc>
                <a:spcPct val="115000"/>
              </a:lnSpc>
              <a:spcBef>
                <a:spcPts val="0"/>
              </a:spcBef>
              <a:spcAft>
                <a:spcPts val="1600"/>
              </a:spcAft>
              <a:buClr>
                <a:schemeClr val="dk1"/>
              </a:buClr>
              <a:buSzPts val="1100"/>
              <a:buFont typeface="Arial"/>
              <a:buNone/>
            </a:pPr>
            <a:r>
              <a:rPr lang="en-GB" sz="1200">
                <a:solidFill>
                  <a:srgbClr val="24292E"/>
                </a:solidFill>
                <a:highlight>
                  <a:schemeClr val="lt1"/>
                </a:highlight>
              </a:rPr>
              <a:t>Our Machine Learning model was able to accurately predict the closing stock prices</a:t>
            </a:r>
            <a:endParaRPr sz="1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22ebcf5f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22ebcf5f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Deliverable: Description of the analysis phase of the project</a:t>
            </a:r>
            <a:endParaRPr>
              <a:solidFill>
                <a:schemeClr val="dk1"/>
              </a:solidFill>
            </a:endParaRPr>
          </a:p>
          <a:p>
            <a:pPr indent="0" lvl="0" marL="0" rtl="0" algn="l">
              <a:spcBef>
                <a:spcPts val="0"/>
              </a:spcBef>
              <a:spcAft>
                <a:spcPts val="0"/>
              </a:spcAft>
              <a:buNone/>
            </a:pPr>
            <a:r>
              <a:rPr lang="en-GB">
                <a:solidFill>
                  <a:schemeClr val="dk1"/>
                </a:solidFill>
              </a:rPr>
              <a:t>Deliverable: Technologies, languages, tools, and algorithms used throughout the project</a:t>
            </a:r>
            <a:endParaRPr>
              <a:solidFill>
                <a:schemeClr val="dk1"/>
              </a:solidFill>
            </a:endParaRPr>
          </a:p>
          <a:p>
            <a:pPr indent="0" lvl="0" marL="0" rtl="0" algn="l">
              <a:spcBef>
                <a:spcPts val="0"/>
              </a:spcBef>
              <a:spcAft>
                <a:spcPts val="0"/>
              </a:spcAft>
              <a:buNone/>
            </a:pPr>
            <a:r>
              <a:rPr lang="en-GB">
                <a:solidFill>
                  <a:schemeClr val="dk1"/>
                </a:solidFill>
              </a:rPr>
              <a:t>Speaker Notes: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rgbClr val="24292E"/>
                </a:solidFill>
                <a:highlight>
                  <a:schemeClr val="lt1"/>
                </a:highlight>
              </a:rPr>
              <a:t>Our second machine learning model compares ESG to stock prices</a:t>
            </a:r>
            <a:endParaRPr>
              <a:solidFill>
                <a:srgbClr val="24292E"/>
              </a:solidFill>
              <a:highlight>
                <a:schemeClr val="lt1"/>
              </a:highlight>
            </a:endParaRPr>
          </a:p>
          <a:p>
            <a:pPr indent="-298450" lvl="0" marL="457200" rtl="0" algn="l">
              <a:lnSpc>
                <a:spcPct val="115000"/>
              </a:lnSpc>
              <a:spcBef>
                <a:spcPts val="1600"/>
              </a:spcBef>
              <a:spcAft>
                <a:spcPts val="0"/>
              </a:spcAft>
              <a:buClr>
                <a:srgbClr val="202122"/>
              </a:buClr>
              <a:buSzPts val="1100"/>
              <a:buFont typeface="Arial"/>
              <a:buChar char="●"/>
            </a:pPr>
            <a:r>
              <a:rPr lang="en-GB">
                <a:solidFill>
                  <a:srgbClr val="202122"/>
                </a:solidFill>
              </a:rPr>
              <a:t>Benefits: </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All the companies can use this method because sales are always positive. In the dividend method, if the current year dividend is Zero, we cannot use it.</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No human intervention is needed (automation)</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It shows a negative relationship between the value of Stock Price increase from investor confidence and ESG Score.</a:t>
            </a:r>
            <a:endParaRPr>
              <a:solidFill>
                <a:srgbClr val="202122"/>
              </a:solidFill>
            </a:endParaRPr>
          </a:p>
          <a:p>
            <a:pPr indent="-298450" lvl="0" marL="457200" rtl="0" algn="l">
              <a:lnSpc>
                <a:spcPct val="115000"/>
              </a:lnSpc>
              <a:spcBef>
                <a:spcPts val="0"/>
              </a:spcBef>
              <a:spcAft>
                <a:spcPts val="0"/>
              </a:spcAft>
              <a:buClr>
                <a:srgbClr val="202122"/>
              </a:buClr>
              <a:buSzPts val="1100"/>
              <a:buFont typeface="Arial"/>
              <a:buChar char="●"/>
            </a:pPr>
            <a:r>
              <a:rPr lang="en-GB">
                <a:solidFill>
                  <a:srgbClr val="202122"/>
                </a:solidFill>
              </a:rPr>
              <a:t>Limitations:</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This method is for comparable companies(industry). We need to make sure all the companies in the same industry must have a similar size. ex: Sobey and Walmart are supermarkets, but one is national, and another is global</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The K-value is 0.30, which is higher than 0.05. We cannot use this model to measure how many prices of ESG influences the stock price, but it shows us ESG has a negative relationship with the stock price.</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Our model only uses 2022 information, which can show you a short-term relationship. If we can add past year information, it will establish an exact relationship.</a:t>
            </a:r>
            <a:endParaRPr>
              <a:solidFill>
                <a:srgbClr val="202122"/>
              </a:solidFill>
            </a:endParaRPr>
          </a:p>
          <a:p>
            <a:pPr indent="-311150" lvl="0" marL="457200" rtl="0" algn="l">
              <a:lnSpc>
                <a:spcPct val="115000"/>
              </a:lnSpc>
              <a:spcBef>
                <a:spcPts val="0"/>
              </a:spcBef>
              <a:spcAft>
                <a:spcPts val="0"/>
              </a:spcAft>
              <a:buClr>
                <a:srgbClr val="202122"/>
              </a:buClr>
              <a:buSzPts val="1300"/>
              <a:buFont typeface="Lato"/>
              <a:buChar char="●"/>
            </a:pPr>
            <a:r>
              <a:rPr b="1" lang="en-GB" sz="1300">
                <a:solidFill>
                  <a:srgbClr val="24292E"/>
                </a:solidFill>
                <a:highlight>
                  <a:schemeClr val="lt1"/>
                </a:highlight>
              </a:rPr>
              <a:t>Improvements: </a:t>
            </a:r>
            <a:r>
              <a:rPr lang="en-GB" sz="1200">
                <a:solidFill>
                  <a:srgbClr val="24292E"/>
                </a:solidFill>
                <a:highlight>
                  <a:schemeClr val="lt1"/>
                </a:highlight>
              </a:rPr>
              <a:t>More Data, Increasing Scope and Time. In this model, we use 89 companies, that are not enough, and we only get the 2022 ESG score because the old information is not for the public.</a:t>
            </a:r>
            <a:endParaRPr>
              <a:solidFill>
                <a:srgbClr val="202122"/>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2ebcf5f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22ebcf5f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Result of the analysis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20bc264ac0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20bc264ac0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Result of the analysis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2ebcf5f4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2ebcf5f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Result of the analysis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20bc264ac0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20bc264ac0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Result of the analysis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0bc264ac0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0bc264ac0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Result of the analysis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20bc264ac0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20bc264ac0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Result of the analysis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0bc264ac0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0bc264ac0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Result of the analysis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Recommendation for future analysis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Recommendation for future analysis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Deliverable: Recommendation for future analysis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Selected topic</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e4efb1a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1e4efb1a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2ebcf5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2ebcf5f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Reason the topic is selected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aea978c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aea978c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solidFill>
                  <a:schemeClr val="dk1"/>
                </a:solidFill>
              </a:rPr>
              <a:t>Deliverable: Reason the topic is selected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Speaker Notes:</a:t>
            </a:r>
            <a:br>
              <a:rPr lang="en-GB">
                <a:solidFill>
                  <a:schemeClr val="dk1"/>
                </a:solidFill>
              </a:rPr>
            </a:br>
            <a:r>
              <a:rPr b="1" lang="en-GB" sz="1200">
                <a:solidFill>
                  <a:srgbClr val="24292E"/>
                </a:solidFill>
                <a:highlight>
                  <a:schemeClr val="lt1"/>
                </a:highlight>
              </a:rPr>
              <a:t>Environment (E)</a:t>
            </a:r>
            <a:r>
              <a:rPr lang="en-GB" sz="1200">
                <a:solidFill>
                  <a:srgbClr val="24292E"/>
                </a:solidFill>
                <a:highlight>
                  <a:schemeClr val="lt1"/>
                </a:highlight>
              </a:rPr>
              <a:t>: 56% of population lives in cities and towns and account for 70% of CO</a:t>
            </a:r>
            <a:r>
              <a:rPr baseline="-25000" lang="en-GB" sz="1200">
                <a:solidFill>
                  <a:srgbClr val="24292E"/>
                </a:solidFill>
                <a:highlight>
                  <a:schemeClr val="lt1"/>
                </a:highlight>
              </a:rPr>
              <a:t>2</a:t>
            </a:r>
            <a:r>
              <a:rPr lang="en-GB" sz="1200">
                <a:solidFill>
                  <a:srgbClr val="24292E"/>
                </a:solidFill>
                <a:highlight>
                  <a:schemeClr val="lt1"/>
                </a:highlight>
              </a:rPr>
              <a:t> emissions by 2050 70% will live in towns and cities. The global temperature will rise by 1.5</a:t>
            </a:r>
            <a:r>
              <a:rPr baseline="30000" lang="en-GB" sz="1200">
                <a:solidFill>
                  <a:schemeClr val="dk1"/>
                </a:solidFill>
              </a:rPr>
              <a:t>◦ </a:t>
            </a:r>
            <a:r>
              <a:rPr lang="en-GB" sz="1200">
                <a:solidFill>
                  <a:schemeClr val="dk1"/>
                </a:solidFill>
              </a:rPr>
              <a:t>C if we have Net Zero Emissions of CO</a:t>
            </a:r>
            <a:r>
              <a:rPr baseline="-25000" lang="en-GB" sz="1200">
                <a:solidFill>
                  <a:schemeClr val="dk1"/>
                </a:solidFill>
              </a:rPr>
              <a:t>2</a:t>
            </a:r>
            <a:r>
              <a:rPr lang="en-GB" sz="1200">
                <a:solidFill>
                  <a:schemeClr val="dk1"/>
                </a:solidFill>
              </a:rPr>
              <a:t> by 2050 otherwise may be more than 3.5</a:t>
            </a:r>
            <a:r>
              <a:rPr baseline="30000" lang="en-GB" sz="1200">
                <a:solidFill>
                  <a:schemeClr val="dk1"/>
                </a:solidFill>
              </a:rPr>
              <a:t>◦ </a:t>
            </a:r>
            <a:r>
              <a:rPr lang="en-GB" sz="1200">
                <a:solidFill>
                  <a:schemeClr val="dk1"/>
                </a:solidFill>
              </a:rPr>
              <a:t>C.</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rgbClr val="24292E"/>
                </a:solidFill>
                <a:highlight>
                  <a:schemeClr val="lt1"/>
                </a:highlight>
              </a:rPr>
              <a:t>Social (S): </a:t>
            </a:r>
            <a:r>
              <a:rPr lang="en-GB" sz="1200">
                <a:solidFill>
                  <a:srgbClr val="24292E"/>
                </a:solidFill>
                <a:highlight>
                  <a:schemeClr val="lt1"/>
                </a:highlight>
              </a:rPr>
              <a:t>The global population is 8 billion set to rise to 8.5 billion by 2030 and 9.7 billion by 2050. </a:t>
            </a:r>
            <a:r>
              <a:rPr lang="en-GB" sz="1200">
                <a:solidFill>
                  <a:srgbClr val="1D2228"/>
                </a:solidFill>
              </a:rPr>
              <a:t>Community Relations and Human Rights, Workplace Health and Safety, Diversity and Inclusion cannot be overlooked.</a:t>
            </a:r>
            <a:endParaRPr sz="1200">
              <a:solidFill>
                <a:srgbClr val="1D2228"/>
              </a:solidFill>
            </a:endParaRPr>
          </a:p>
          <a:p>
            <a:pPr indent="0" lvl="0" marL="0" rtl="0" algn="l">
              <a:lnSpc>
                <a:spcPct val="115000"/>
              </a:lnSpc>
              <a:spcBef>
                <a:spcPts val="0"/>
              </a:spcBef>
              <a:spcAft>
                <a:spcPts val="0"/>
              </a:spcAft>
              <a:buClr>
                <a:schemeClr val="dk1"/>
              </a:buClr>
              <a:buSzPts val="1100"/>
              <a:buFont typeface="Arial"/>
              <a:buNone/>
            </a:pPr>
            <a:r>
              <a:rPr b="1" lang="en-GB" sz="1200">
                <a:solidFill>
                  <a:srgbClr val="24292E"/>
                </a:solidFill>
                <a:highlight>
                  <a:schemeClr val="lt1"/>
                </a:highlight>
              </a:rPr>
              <a:t>Governance(G): </a:t>
            </a:r>
            <a:r>
              <a:rPr lang="en-GB" sz="1200">
                <a:solidFill>
                  <a:srgbClr val="24292E"/>
                </a:solidFill>
                <a:highlight>
                  <a:schemeClr val="lt1"/>
                </a:highlight>
              </a:rPr>
              <a:t>With a population of more than 8.5 billion and global temperatures rising the need for innovation in Policy and Code of Conduct, Supply Chain Management, CSR initiatives is a must for any company.</a:t>
            </a:r>
            <a:endParaRPr sz="1200">
              <a:solidFill>
                <a:srgbClr val="1D2228"/>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Questions the team hopes to answer with the data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Deliverable: Description of the source of data</a:t>
            </a:r>
            <a:endParaRPr sz="12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Transform publicly available data from Yahoo! Finance into a database for analysis.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Build a machine learning module to evaluate performance</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Visualize the results in order to make predictions and draw conclusions.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11.jpg"/><Relationship Id="rId5"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12.xml"/><Relationship Id="rId10" Type="http://schemas.openxmlformats.org/officeDocument/2006/relationships/slide" Target="/ppt/slides/slide27.xml"/><Relationship Id="rId13" Type="http://schemas.openxmlformats.org/officeDocument/2006/relationships/slide" Target="/ppt/slides/slide29.xml"/><Relationship Id="rId12" Type="http://schemas.openxmlformats.org/officeDocument/2006/relationships/slide" Target="/ppt/slides/slide28.xm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7.xml"/><Relationship Id="rId9" Type="http://schemas.openxmlformats.org/officeDocument/2006/relationships/slide" Target="/ppt/slides/slide9.xml"/><Relationship Id="rId5" Type="http://schemas.openxmlformats.org/officeDocument/2006/relationships/slide" Target="/ppt/slides/slide7.xml"/><Relationship Id="rId6" Type="http://schemas.openxmlformats.org/officeDocument/2006/relationships/slide" Target="/ppt/slides/slide8.xml"/><Relationship Id="rId7" Type="http://schemas.openxmlformats.org/officeDocument/2006/relationships/slide" Target="/ppt/slides/slide8.xml"/><Relationship Id="rId8"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s://www.investopedia.com/terms/e/environmental-social-and-governance-esg-criteria.asp" TargetMode="External"/><Relationship Id="rId4" Type="http://schemas.openxmlformats.org/officeDocument/2006/relationships/hyperlink" Target="https://ca.finance.yahoo.com/" TargetMode="External"/><Relationship Id="rId5" Type="http://schemas.openxmlformats.org/officeDocument/2006/relationships/hyperlink" Target="https://ca.finance.yahoo.com/" TargetMode="External"/><Relationship Id="rId6" Type="http://schemas.openxmlformats.org/officeDocument/2006/relationships/hyperlink" Target="https://www.forbes.com/just-companies/" TargetMode="External"/><Relationship Id="rId7" Type="http://schemas.openxmlformats.org/officeDocument/2006/relationships/hyperlink" Target="https://en.wikipedia.org/wiki/List_of_S%26P_500_companies" TargetMode="External"/><Relationship Id="rId8" Type="http://schemas.openxmlformats.org/officeDocument/2006/relationships/hyperlink" Target="https://en.wikipedia.org/wiki/Environmental,_social_and_corporate_governanc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rgbClr val="000000"/>
                </a:solidFill>
              </a:rPr>
              <a:t>Environmental, Social, and Governance (ESG) and you!</a:t>
            </a:r>
            <a:endParaRPr sz="2800"/>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Does</a:t>
            </a:r>
            <a:r>
              <a:rPr b="1" lang="en-GB" sz="1400"/>
              <a:t> improving </a:t>
            </a:r>
            <a:r>
              <a:rPr b="1" lang="en-GB" sz="1400"/>
              <a:t>your company’s </a:t>
            </a:r>
            <a:r>
              <a:rPr b="1" lang="en-GB" sz="1400"/>
              <a:t>sustainability</a:t>
            </a:r>
            <a:r>
              <a:rPr b="1" lang="en-GB" sz="1400"/>
              <a:t> model help your bottom line?</a:t>
            </a:r>
            <a:endParaRPr b="1" sz="1400"/>
          </a:p>
        </p:txBody>
      </p:sp>
      <p:sp>
        <p:nvSpPr>
          <p:cNvPr id="178" name="Google Shape;178;p18"/>
          <p:cNvSpPr/>
          <p:nvPr/>
        </p:nvSpPr>
        <p:spPr>
          <a:xfrm>
            <a:off x="1379725" y="165750"/>
            <a:ext cx="1365000" cy="12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5" name="Shape 275"/>
        <p:cNvGrpSpPr/>
        <p:nvPr/>
      </p:nvGrpSpPr>
      <p:grpSpPr>
        <a:xfrm>
          <a:off x="0" y="0"/>
          <a:ext cx="0" cy="0"/>
          <a:chOff x="0" y="0"/>
          <a:chExt cx="0" cy="0"/>
        </a:xfrm>
      </p:grpSpPr>
      <p:sp>
        <p:nvSpPr>
          <p:cNvPr id="276" name="Google Shape;276;p27"/>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Data Source</a:t>
            </a:r>
            <a:endParaRPr sz="1200"/>
          </a:p>
        </p:txBody>
      </p:sp>
      <p:sp>
        <p:nvSpPr>
          <p:cNvPr id="277" name="Google Shape;277;p27"/>
          <p:cNvSpPr txBox="1"/>
          <p:nvPr>
            <p:ph idx="4294967295" type="body"/>
          </p:nvPr>
        </p:nvSpPr>
        <p:spPr>
          <a:xfrm>
            <a:off x="369525" y="1749350"/>
            <a:ext cx="7820100" cy="2874900"/>
          </a:xfrm>
          <a:prstGeom prst="rect">
            <a:avLst/>
          </a:prstGeom>
        </p:spPr>
        <p:txBody>
          <a:bodyPr anchorCtr="0" anchor="t" bIns="91425" lIns="91425" spcFirstLastPara="1" rIns="91425" wrap="square" tIns="91425">
            <a:noAutofit/>
          </a:bodyPr>
          <a:lstStyle/>
          <a:p>
            <a:pPr indent="-393700" lvl="0" marL="457200" rtl="0" algn="l">
              <a:lnSpc>
                <a:spcPct val="200000"/>
              </a:lnSpc>
              <a:spcBef>
                <a:spcPts val="0"/>
              </a:spcBef>
              <a:spcAft>
                <a:spcPts val="0"/>
              </a:spcAft>
              <a:buClr>
                <a:srgbClr val="FFFFFF"/>
              </a:buClr>
              <a:buSzPts val="2600"/>
              <a:buChar char="●"/>
            </a:pPr>
            <a:r>
              <a:rPr lang="en-GB" sz="2600">
                <a:solidFill>
                  <a:srgbClr val="FFFFFF"/>
                </a:solidFill>
              </a:rPr>
              <a:t>Yahoo! Fiance &amp; Yahoo! ESG</a:t>
            </a:r>
            <a:endParaRPr sz="2600">
              <a:solidFill>
                <a:srgbClr val="FFFFFF"/>
              </a:solidFill>
            </a:endParaRPr>
          </a:p>
          <a:p>
            <a:pPr indent="-393700" lvl="0" marL="457200" rtl="0" algn="l">
              <a:lnSpc>
                <a:spcPct val="200000"/>
              </a:lnSpc>
              <a:spcBef>
                <a:spcPts val="0"/>
              </a:spcBef>
              <a:spcAft>
                <a:spcPts val="0"/>
              </a:spcAft>
              <a:buClr>
                <a:srgbClr val="FFFFFF"/>
              </a:buClr>
              <a:buSzPts val="2600"/>
              <a:buChar char="●"/>
            </a:pPr>
            <a:r>
              <a:rPr lang="en-GB" sz="2600">
                <a:solidFill>
                  <a:srgbClr val="FFFFFF"/>
                </a:solidFill>
              </a:rPr>
              <a:t>S</a:t>
            </a:r>
            <a:r>
              <a:rPr lang="en-GB" sz="2600">
                <a:solidFill>
                  <a:srgbClr val="FFFFFF"/>
                </a:solidFill>
              </a:rPr>
              <a:t>ustainability</a:t>
            </a:r>
            <a:r>
              <a:rPr lang="en-GB" sz="2600">
                <a:solidFill>
                  <a:srgbClr val="FFFFFF"/>
                </a:solidFill>
              </a:rPr>
              <a:t> parameters</a:t>
            </a:r>
            <a:endParaRPr sz="2600">
              <a:solidFill>
                <a:srgbClr val="FFFFFF"/>
              </a:solidFill>
            </a:endParaRPr>
          </a:p>
          <a:p>
            <a:pPr indent="-393700" lvl="0" marL="457200" rtl="0" algn="l">
              <a:lnSpc>
                <a:spcPct val="200000"/>
              </a:lnSpc>
              <a:spcBef>
                <a:spcPts val="0"/>
              </a:spcBef>
              <a:spcAft>
                <a:spcPts val="0"/>
              </a:spcAft>
              <a:buClr>
                <a:srgbClr val="FFFFFF"/>
              </a:buClr>
              <a:buSzPts val="2600"/>
              <a:buChar char="●"/>
            </a:pPr>
            <a:r>
              <a:rPr lang="en-GB" sz="2600">
                <a:solidFill>
                  <a:schemeClr val="lt1"/>
                </a:solidFill>
              </a:rPr>
              <a:t>Five years of </a:t>
            </a:r>
            <a:r>
              <a:rPr lang="en-GB" sz="2600">
                <a:solidFill>
                  <a:srgbClr val="FFFFFF"/>
                </a:solidFill>
              </a:rPr>
              <a:t>h</a:t>
            </a:r>
            <a:r>
              <a:rPr lang="en-GB" sz="2600">
                <a:solidFill>
                  <a:srgbClr val="FFFFFF"/>
                </a:solidFill>
              </a:rPr>
              <a:t>istorical stock price data</a:t>
            </a:r>
            <a:endParaRPr sz="2600">
              <a:solidFill>
                <a:srgbClr val="FFFFFF"/>
              </a:solidFill>
            </a:endParaRPr>
          </a:p>
          <a:p>
            <a:pPr indent="0" lvl="0" marL="0" rtl="0" algn="l">
              <a:spcBef>
                <a:spcPts val="1600"/>
              </a:spcBef>
              <a:spcAft>
                <a:spcPts val="1600"/>
              </a:spcAft>
              <a:buNone/>
            </a:pPr>
            <a:r>
              <a:t/>
            </a:r>
            <a:endParaRPr sz="1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Database</a:t>
            </a:r>
            <a:r>
              <a:rPr lang="en-GB">
                <a:solidFill>
                  <a:srgbClr val="000000"/>
                </a:solidFill>
              </a:rPr>
              <a:t> </a:t>
            </a:r>
            <a:endParaRPr>
              <a:solidFill>
                <a:srgbClr val="000000"/>
              </a:solidFill>
            </a:endParaRPr>
          </a:p>
          <a:p>
            <a:pPr indent="0" lvl="0" marL="0" rtl="0" algn="l">
              <a:spcBef>
                <a:spcPts val="0"/>
              </a:spcBef>
              <a:spcAft>
                <a:spcPts val="0"/>
              </a:spcAft>
              <a:buNone/>
            </a:pPr>
            <a:r>
              <a:rPr lang="en-GB">
                <a:solidFill>
                  <a:srgbClr val="000000"/>
                </a:solidFill>
              </a:rPr>
              <a:t>Framework</a:t>
            </a:r>
            <a:endParaRPr/>
          </a:p>
        </p:txBody>
      </p:sp>
      <p:sp>
        <p:nvSpPr>
          <p:cNvPr id="283" name="Google Shape;283;p28"/>
          <p:cNvSpPr txBox="1"/>
          <p:nvPr>
            <p:ph idx="1" type="body"/>
          </p:nvPr>
        </p:nvSpPr>
        <p:spPr>
          <a:xfrm>
            <a:off x="721225" y="2434125"/>
            <a:ext cx="2155800" cy="25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24292E"/>
                </a:solidFill>
                <a:highlight>
                  <a:srgbClr val="FFFFFF"/>
                </a:highlight>
                <a:latin typeface="Arial"/>
                <a:ea typeface="Arial"/>
                <a:cs typeface="Arial"/>
                <a:sym typeface="Arial"/>
              </a:rPr>
              <a:t>Our Database contains:</a:t>
            </a:r>
            <a:endParaRPr b="1">
              <a:solidFill>
                <a:srgbClr val="24292E"/>
              </a:solidFill>
              <a:highlight>
                <a:srgbClr val="FFFFFF"/>
              </a:highlight>
              <a:latin typeface="Arial"/>
              <a:ea typeface="Arial"/>
              <a:cs typeface="Arial"/>
              <a:sym typeface="Arial"/>
            </a:endParaRPr>
          </a:p>
          <a:p>
            <a:pPr indent="-304800" lvl="0" marL="457200" rtl="0" algn="l">
              <a:spcBef>
                <a:spcPts val="160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stocks</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controversy_type</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business_controversy</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esg_full</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stock_details</a:t>
            </a:r>
            <a:endParaRPr sz="1200">
              <a:solidFill>
                <a:srgbClr val="24292E"/>
              </a:solidFill>
              <a:highlight>
                <a:srgbClr val="FFFFFF"/>
              </a:highlight>
              <a:latin typeface="Arial"/>
              <a:ea typeface="Arial"/>
              <a:cs typeface="Arial"/>
              <a:sym typeface="Arial"/>
            </a:endParaRPr>
          </a:p>
        </p:txBody>
      </p:sp>
      <p:pic>
        <p:nvPicPr>
          <p:cNvPr id="284" name="Google Shape;284;p28"/>
          <p:cNvPicPr preferRelativeResize="0"/>
          <p:nvPr/>
        </p:nvPicPr>
        <p:blipFill rotWithShape="1">
          <a:blip r:embed="rId3">
            <a:alphaModFix/>
          </a:blip>
          <a:srcRect b="2515" l="0" r="1970" t="0"/>
          <a:stretch/>
        </p:blipFill>
        <p:spPr>
          <a:xfrm>
            <a:off x="2876950" y="916775"/>
            <a:ext cx="6160851" cy="3961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9"/>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Exploration</a:t>
            </a:r>
            <a:endParaRPr sz="1000"/>
          </a:p>
        </p:txBody>
      </p:sp>
      <p:pic>
        <p:nvPicPr>
          <p:cNvPr id="290" name="Google Shape;290;p29"/>
          <p:cNvPicPr preferRelativeResize="0"/>
          <p:nvPr/>
        </p:nvPicPr>
        <p:blipFill rotWithShape="1">
          <a:blip r:embed="rId3">
            <a:alphaModFix/>
          </a:blip>
          <a:srcRect b="9494" l="0" r="0" t="9494"/>
          <a:stretch/>
        </p:blipFill>
        <p:spPr>
          <a:xfrm>
            <a:off x="830400" y="2091180"/>
            <a:ext cx="2501200" cy="1267838"/>
          </a:xfrm>
          <a:prstGeom prst="rect">
            <a:avLst/>
          </a:prstGeom>
          <a:noFill/>
          <a:ln>
            <a:noFill/>
          </a:ln>
        </p:spPr>
      </p:pic>
      <p:sp>
        <p:nvSpPr>
          <p:cNvPr id="291" name="Google Shape;291;p29"/>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92" name="Google Shape;292;p29"/>
          <p:cNvGrpSpPr/>
          <p:nvPr/>
        </p:nvGrpSpPr>
        <p:grpSpPr>
          <a:xfrm>
            <a:off x="830400" y="3274596"/>
            <a:ext cx="2501700" cy="1353953"/>
            <a:chOff x="830400" y="3274596"/>
            <a:chExt cx="2501700" cy="1353953"/>
          </a:xfrm>
        </p:grpSpPr>
        <p:sp>
          <p:nvSpPr>
            <p:cNvPr id="293" name="Google Shape;293;p2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29"/>
          <p:cNvSpPr txBox="1"/>
          <p:nvPr>
            <p:ph type="title"/>
          </p:nvPr>
        </p:nvSpPr>
        <p:spPr>
          <a:xfrm>
            <a:off x="967525" y="3455476"/>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Data </a:t>
            </a:r>
            <a:r>
              <a:rPr lang="en-GB" sz="1000"/>
              <a:t>Preprocessing</a:t>
            </a:r>
            <a:endParaRPr sz="1000"/>
          </a:p>
        </p:txBody>
      </p:sp>
      <p:sp>
        <p:nvSpPr>
          <p:cNvPr id="296" name="Google Shape;296;p29"/>
          <p:cNvSpPr txBox="1"/>
          <p:nvPr>
            <p:ph idx="4294967295" type="body"/>
          </p:nvPr>
        </p:nvSpPr>
        <p:spPr>
          <a:xfrm>
            <a:off x="830575" y="3782175"/>
            <a:ext cx="2470200" cy="844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Remove duplicate/null data.</a:t>
            </a:r>
            <a:endParaRPr sz="1000">
              <a:solidFill>
                <a:srgbClr val="2B2B2B"/>
              </a:solidFill>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Break data into smaller tables</a:t>
            </a:r>
            <a:endParaRPr sz="1000">
              <a:solidFill>
                <a:srgbClr val="2B2B2B"/>
              </a:solidFill>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Remove noisy data</a:t>
            </a:r>
            <a:endParaRPr sz="500"/>
          </a:p>
        </p:txBody>
      </p:sp>
      <p:pic>
        <p:nvPicPr>
          <p:cNvPr id="297" name="Google Shape;297;p29"/>
          <p:cNvPicPr preferRelativeResize="0"/>
          <p:nvPr/>
        </p:nvPicPr>
        <p:blipFill rotWithShape="1">
          <a:blip r:embed="rId4">
            <a:alphaModFix/>
          </a:blip>
          <a:srcRect b="12062" l="0" r="0" t="12070"/>
          <a:stretch/>
        </p:blipFill>
        <p:spPr>
          <a:xfrm>
            <a:off x="3332867" y="3359013"/>
            <a:ext cx="2501196" cy="1267830"/>
          </a:xfrm>
          <a:prstGeom prst="rect">
            <a:avLst/>
          </a:prstGeom>
          <a:noFill/>
          <a:ln>
            <a:noFill/>
          </a:ln>
        </p:spPr>
      </p:pic>
      <p:sp>
        <p:nvSpPr>
          <p:cNvPr id="298" name="Google Shape;298;p29"/>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99" name="Google Shape;299;p29"/>
          <p:cNvGrpSpPr/>
          <p:nvPr/>
        </p:nvGrpSpPr>
        <p:grpSpPr>
          <a:xfrm flipH="1" rot="10800000">
            <a:off x="3332867" y="2091171"/>
            <a:ext cx="2501700" cy="1353953"/>
            <a:chOff x="830400" y="3274596"/>
            <a:chExt cx="2501700" cy="1353953"/>
          </a:xfrm>
        </p:grpSpPr>
        <p:sp>
          <p:nvSpPr>
            <p:cNvPr id="300" name="Google Shape;300;p2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9"/>
          <p:cNvSpPr txBox="1"/>
          <p:nvPr>
            <p:ph type="title"/>
          </p:nvPr>
        </p:nvSpPr>
        <p:spPr>
          <a:xfrm>
            <a:off x="3464300" y="2176251"/>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Feature Engineering</a:t>
            </a:r>
            <a:endParaRPr sz="1000"/>
          </a:p>
        </p:txBody>
      </p:sp>
      <p:sp>
        <p:nvSpPr>
          <p:cNvPr id="303" name="Google Shape;303;p29"/>
          <p:cNvSpPr txBox="1"/>
          <p:nvPr>
            <p:ph idx="4294967295" type="body"/>
          </p:nvPr>
        </p:nvSpPr>
        <p:spPr>
          <a:xfrm>
            <a:off x="3332875" y="2506475"/>
            <a:ext cx="2470200" cy="844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Identify features  for optimal performance.</a:t>
            </a:r>
            <a:endParaRPr sz="1000">
              <a:solidFill>
                <a:srgbClr val="2B2B2B"/>
              </a:solidFill>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Ensure proper encoders</a:t>
            </a:r>
            <a:endParaRPr sz="1000">
              <a:solidFill>
                <a:srgbClr val="2B2B2B"/>
              </a:solidFill>
              <a:latin typeface="Arial"/>
              <a:ea typeface="Arial"/>
              <a:cs typeface="Arial"/>
              <a:sym typeface="Arial"/>
            </a:endParaRPr>
          </a:p>
          <a:p>
            <a:pPr indent="0" lvl="0" marL="0" rtl="0" algn="l">
              <a:lnSpc>
                <a:spcPct val="115000"/>
              </a:lnSpc>
              <a:spcBef>
                <a:spcPts val="0"/>
              </a:spcBef>
              <a:spcAft>
                <a:spcPts val="1600"/>
              </a:spcAft>
              <a:buNone/>
            </a:pPr>
            <a:r>
              <a:t/>
            </a:r>
            <a:endParaRPr sz="800"/>
          </a:p>
        </p:txBody>
      </p:sp>
      <p:pic>
        <p:nvPicPr>
          <p:cNvPr id="304" name="Google Shape;304;p29"/>
          <p:cNvPicPr preferRelativeResize="0"/>
          <p:nvPr/>
        </p:nvPicPr>
        <p:blipFill rotWithShape="1">
          <a:blip r:embed="rId5">
            <a:alphaModFix/>
          </a:blip>
          <a:srcRect b="17409" l="0" r="0" t="17409"/>
          <a:stretch/>
        </p:blipFill>
        <p:spPr>
          <a:xfrm>
            <a:off x="5832591" y="2091175"/>
            <a:ext cx="2501195" cy="1267841"/>
          </a:xfrm>
          <a:prstGeom prst="rect">
            <a:avLst/>
          </a:prstGeom>
          <a:noFill/>
          <a:ln>
            <a:noFill/>
          </a:ln>
        </p:spPr>
      </p:pic>
      <p:sp>
        <p:nvSpPr>
          <p:cNvPr id="305" name="Google Shape;305;p29"/>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306" name="Google Shape;306;p29"/>
          <p:cNvGrpSpPr/>
          <p:nvPr/>
        </p:nvGrpSpPr>
        <p:grpSpPr>
          <a:xfrm>
            <a:off x="5832591" y="3274596"/>
            <a:ext cx="2501700" cy="1353953"/>
            <a:chOff x="830400" y="3274596"/>
            <a:chExt cx="2501700" cy="1353953"/>
          </a:xfrm>
        </p:grpSpPr>
        <p:sp>
          <p:nvSpPr>
            <p:cNvPr id="307" name="Google Shape;307;p2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 name="Google Shape;309;p29"/>
          <p:cNvSpPr txBox="1"/>
          <p:nvPr>
            <p:ph type="title"/>
          </p:nvPr>
        </p:nvSpPr>
        <p:spPr>
          <a:xfrm>
            <a:off x="5960975" y="3350475"/>
            <a:ext cx="22383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Training &amp; Test Sets</a:t>
            </a:r>
            <a:endParaRPr sz="1000"/>
          </a:p>
        </p:txBody>
      </p:sp>
      <p:sp>
        <p:nvSpPr>
          <p:cNvPr id="310" name="Google Shape;310;p29"/>
          <p:cNvSpPr txBox="1"/>
          <p:nvPr>
            <p:ph idx="4294967295" type="body"/>
          </p:nvPr>
        </p:nvSpPr>
        <p:spPr>
          <a:xfrm>
            <a:off x="5856250" y="3782175"/>
            <a:ext cx="2470200" cy="7533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2B2B2B"/>
              </a:buClr>
              <a:buSzPts val="1000"/>
              <a:buFont typeface="Arial"/>
              <a:buChar char="●"/>
            </a:pPr>
            <a:r>
              <a:rPr lang="en-GB" sz="1000">
                <a:solidFill>
                  <a:srgbClr val="2B2B2B"/>
                </a:solidFill>
                <a:latin typeface="Arial"/>
                <a:ea typeface="Arial"/>
                <a:cs typeface="Arial"/>
                <a:sym typeface="Arial"/>
              </a:rPr>
              <a:t>Use test_train_split from sklearn to split data.</a:t>
            </a:r>
            <a:endParaRPr sz="1000">
              <a:solidFill>
                <a:srgbClr val="2B2B2B"/>
              </a:solidFill>
              <a:latin typeface="Arial"/>
              <a:ea typeface="Arial"/>
              <a:cs typeface="Arial"/>
              <a:sym typeface="Arial"/>
            </a:endParaRPr>
          </a:p>
          <a:p>
            <a:pPr indent="-292100" lvl="0" marL="457200" rtl="0" algn="l">
              <a:lnSpc>
                <a:spcPct val="150000"/>
              </a:lnSpc>
              <a:spcBef>
                <a:spcPts val="0"/>
              </a:spcBef>
              <a:spcAft>
                <a:spcPts val="0"/>
              </a:spcAft>
              <a:buClr>
                <a:srgbClr val="2B2B2B"/>
              </a:buClr>
              <a:buSzPts val="1000"/>
              <a:buFont typeface="Arial"/>
              <a:buChar char="●"/>
            </a:pPr>
            <a:r>
              <a:rPr lang="en-GB" sz="1000">
                <a:solidFill>
                  <a:srgbClr val="2B2B2B"/>
                </a:solidFill>
                <a:latin typeface="Arial"/>
                <a:ea typeface="Arial"/>
                <a:cs typeface="Arial"/>
                <a:sym typeface="Arial"/>
              </a:rPr>
              <a:t>Scale data accordingly</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0"/>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ETL Pipeline</a:t>
            </a:r>
            <a:endParaRPr/>
          </a:p>
        </p:txBody>
      </p:sp>
      <p:pic>
        <p:nvPicPr>
          <p:cNvPr id="316" name="Google Shape;316;p30"/>
          <p:cNvPicPr preferRelativeResize="0"/>
          <p:nvPr/>
        </p:nvPicPr>
        <p:blipFill rotWithShape="1">
          <a:blip r:embed="rId3">
            <a:alphaModFix/>
          </a:blip>
          <a:srcRect b="0" l="0" r="0" t="15916"/>
          <a:stretch/>
        </p:blipFill>
        <p:spPr>
          <a:xfrm>
            <a:off x="1372913" y="1835950"/>
            <a:ext cx="6398175" cy="31419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Leaders in ESG</a:t>
            </a:r>
            <a:endParaRPr/>
          </a:p>
        </p:txBody>
      </p:sp>
      <p:sp>
        <p:nvSpPr>
          <p:cNvPr id="322" name="Google Shape;322;p31"/>
          <p:cNvSpPr txBox="1"/>
          <p:nvPr>
            <p:ph idx="1" type="body"/>
          </p:nvPr>
        </p:nvSpPr>
        <p:spPr>
          <a:xfrm>
            <a:off x="3605300" y="1068650"/>
            <a:ext cx="4798200" cy="78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Here are the top 5 companies based on overall ESG</a:t>
            </a:r>
            <a:endParaRPr sz="1100"/>
          </a:p>
        </p:txBody>
      </p:sp>
      <p:pic>
        <p:nvPicPr>
          <p:cNvPr id="323" name="Google Shape;323;p31"/>
          <p:cNvPicPr preferRelativeResize="0"/>
          <p:nvPr/>
        </p:nvPicPr>
        <p:blipFill rotWithShape="1">
          <a:blip r:embed="rId3">
            <a:alphaModFix/>
          </a:blip>
          <a:srcRect b="1331" l="0" r="0" t="36136"/>
          <a:stretch/>
        </p:blipFill>
        <p:spPr>
          <a:xfrm>
            <a:off x="479550" y="1858025"/>
            <a:ext cx="7923948" cy="30677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32"/>
          <p:cNvSpPr txBox="1"/>
          <p:nvPr>
            <p:ph idx="1" type="body"/>
          </p:nvPr>
        </p:nvSpPr>
        <p:spPr>
          <a:xfrm>
            <a:off x="7276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t>Here we can include more details on our findings</a:t>
            </a:r>
            <a:endParaRPr sz="1100"/>
          </a:p>
        </p:txBody>
      </p:sp>
      <p:sp>
        <p:nvSpPr>
          <p:cNvPr id="329" name="Google Shape;329;p32"/>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30" name="Google Shape;330;p32"/>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75%</a:t>
            </a:r>
            <a:endParaRPr b="1" sz="2000">
              <a:solidFill>
                <a:schemeClr val="dk1"/>
              </a:solidFill>
              <a:latin typeface="Lato"/>
              <a:ea typeface="Lato"/>
              <a:cs typeface="Lato"/>
              <a:sym typeface="Lato"/>
            </a:endParaRPr>
          </a:p>
        </p:txBody>
      </p:sp>
      <p:sp>
        <p:nvSpPr>
          <p:cNvPr id="331" name="Google Shape;331;p32"/>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Trend 01 notes</a:t>
            </a:r>
            <a:endParaRPr sz="800">
              <a:solidFill>
                <a:schemeClr val="accent1"/>
              </a:solidFill>
              <a:latin typeface="Lato"/>
              <a:ea typeface="Lato"/>
              <a:cs typeface="Lato"/>
              <a:sym typeface="Lato"/>
            </a:endParaRPr>
          </a:p>
        </p:txBody>
      </p:sp>
      <p:sp>
        <p:nvSpPr>
          <p:cNvPr id="332" name="Google Shape;332;p32"/>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33" name="Google Shape;333;p32"/>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53%</a:t>
            </a:r>
            <a:endParaRPr b="1" sz="2000">
              <a:solidFill>
                <a:schemeClr val="accent3"/>
              </a:solidFill>
              <a:latin typeface="Lato"/>
              <a:ea typeface="Lato"/>
              <a:cs typeface="Lato"/>
              <a:sym typeface="Lato"/>
            </a:endParaRPr>
          </a:p>
        </p:txBody>
      </p:sp>
      <p:sp>
        <p:nvSpPr>
          <p:cNvPr id="334" name="Google Shape;334;p32"/>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Trend 02 notes</a:t>
            </a:r>
            <a:endParaRPr sz="800">
              <a:solidFill>
                <a:schemeClr val="accent1"/>
              </a:solidFill>
              <a:latin typeface="Lato"/>
              <a:ea typeface="Lato"/>
              <a:cs typeface="Lato"/>
              <a:sym typeface="Lato"/>
            </a:endParaRPr>
          </a:p>
        </p:txBody>
      </p:sp>
      <p:grpSp>
        <p:nvGrpSpPr>
          <p:cNvPr id="335" name="Google Shape;335;p32"/>
          <p:cNvGrpSpPr/>
          <p:nvPr/>
        </p:nvGrpSpPr>
        <p:grpSpPr>
          <a:xfrm>
            <a:off x="830389" y="2421425"/>
            <a:ext cx="5849592" cy="891075"/>
            <a:chOff x="830389" y="2345225"/>
            <a:chExt cx="5849592" cy="891075"/>
          </a:xfrm>
        </p:grpSpPr>
        <p:sp>
          <p:nvSpPr>
            <p:cNvPr id="336" name="Google Shape;336;p32"/>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2"/>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2"/>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2"/>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2"/>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2"/>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2"/>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2"/>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2"/>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2"/>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2"/>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2"/>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2"/>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2"/>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2"/>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2"/>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2"/>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2"/>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2"/>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2"/>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2"/>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2"/>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2"/>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2"/>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2"/>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2"/>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2"/>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2"/>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2"/>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2"/>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2"/>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2"/>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2"/>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2"/>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2"/>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2"/>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2"/>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2"/>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2"/>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2"/>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2"/>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2"/>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2"/>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2"/>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2"/>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2"/>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2"/>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2"/>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 name="Google Shape;436;p32"/>
          <p:cNvGrpSpPr/>
          <p:nvPr/>
        </p:nvGrpSpPr>
        <p:grpSpPr>
          <a:xfrm>
            <a:off x="830514" y="3731400"/>
            <a:ext cx="5849467" cy="891075"/>
            <a:chOff x="830514" y="3655200"/>
            <a:chExt cx="5849467" cy="891075"/>
          </a:xfrm>
        </p:grpSpPr>
        <p:sp>
          <p:nvSpPr>
            <p:cNvPr id="437" name="Google Shape;437;p32"/>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2"/>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2"/>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2"/>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2"/>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2"/>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2"/>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2"/>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2"/>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2"/>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2"/>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2"/>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2"/>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2"/>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2"/>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2"/>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2"/>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2"/>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2"/>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2"/>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2"/>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2"/>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2"/>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2"/>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2"/>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2"/>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2"/>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2"/>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2"/>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2"/>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2"/>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2"/>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2"/>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2"/>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2"/>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2"/>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2"/>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2"/>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2"/>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2"/>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2"/>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2"/>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2"/>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2"/>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2"/>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2"/>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2"/>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2"/>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2"/>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2"/>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2"/>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3"/>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Machine Learning 1</a:t>
            </a:r>
            <a:endParaRPr/>
          </a:p>
        </p:txBody>
      </p:sp>
      <p:sp>
        <p:nvSpPr>
          <p:cNvPr id="542" name="Google Shape;542;p33"/>
          <p:cNvSpPr txBox="1"/>
          <p:nvPr>
            <p:ph idx="1" type="body"/>
          </p:nvPr>
        </p:nvSpPr>
        <p:spPr>
          <a:xfrm>
            <a:off x="721225" y="2028675"/>
            <a:ext cx="7977900" cy="2405700"/>
          </a:xfrm>
          <a:prstGeom prst="rect">
            <a:avLst/>
          </a:prstGeom>
        </p:spPr>
        <p:txBody>
          <a:bodyPr anchorCtr="0" anchor="t" bIns="91425" lIns="91425" spcFirstLastPara="1" rIns="91425" wrap="square" tIns="91425">
            <a:noAutofit/>
          </a:bodyPr>
          <a:lstStyle/>
          <a:p>
            <a:pPr indent="-387350" lvl="0" marL="457200" rtl="0" algn="l">
              <a:lnSpc>
                <a:spcPct val="200000"/>
              </a:lnSpc>
              <a:spcBef>
                <a:spcPts val="0"/>
              </a:spcBef>
              <a:spcAft>
                <a:spcPts val="0"/>
              </a:spcAft>
              <a:buClr>
                <a:srgbClr val="202122"/>
              </a:buClr>
              <a:buSzPts val="2500"/>
              <a:buFont typeface="Arial"/>
              <a:buChar char="●"/>
            </a:pPr>
            <a:r>
              <a:rPr lang="en-GB" sz="2500">
                <a:solidFill>
                  <a:srgbClr val="202122"/>
                </a:solidFill>
                <a:latin typeface="Arial"/>
                <a:ea typeface="Arial"/>
                <a:cs typeface="Arial"/>
                <a:sym typeface="Arial"/>
              </a:rPr>
              <a:t>Benefits</a:t>
            </a:r>
            <a:endParaRPr sz="2500">
              <a:solidFill>
                <a:srgbClr val="202122"/>
              </a:solidFill>
              <a:latin typeface="Arial"/>
              <a:ea typeface="Arial"/>
              <a:cs typeface="Arial"/>
              <a:sym typeface="Arial"/>
            </a:endParaRPr>
          </a:p>
          <a:p>
            <a:pPr indent="-387350" lvl="0" marL="457200" rtl="0" algn="l">
              <a:lnSpc>
                <a:spcPct val="200000"/>
              </a:lnSpc>
              <a:spcBef>
                <a:spcPts val="0"/>
              </a:spcBef>
              <a:spcAft>
                <a:spcPts val="0"/>
              </a:spcAft>
              <a:buClr>
                <a:srgbClr val="202122"/>
              </a:buClr>
              <a:buSzPts val="2500"/>
              <a:buFont typeface="Arial"/>
              <a:buChar char="●"/>
            </a:pPr>
            <a:r>
              <a:rPr lang="en-GB" sz="2500">
                <a:solidFill>
                  <a:srgbClr val="202122"/>
                </a:solidFill>
                <a:latin typeface="Arial"/>
                <a:ea typeface="Arial"/>
                <a:cs typeface="Arial"/>
                <a:sym typeface="Arial"/>
              </a:rPr>
              <a:t>Limitations</a:t>
            </a:r>
            <a:endParaRPr sz="2500">
              <a:solidFill>
                <a:srgbClr val="24292E"/>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b="1">
              <a:solidFill>
                <a:srgbClr val="24292E"/>
              </a:solidFill>
              <a:highlight>
                <a:srgbClr val="FFFFFF"/>
              </a:highlight>
              <a:latin typeface="Arial"/>
              <a:ea typeface="Arial"/>
              <a:cs typeface="Arial"/>
              <a:sym typeface="Arial"/>
            </a:endParaRPr>
          </a:p>
        </p:txBody>
      </p:sp>
      <p:pic>
        <p:nvPicPr>
          <p:cNvPr id="543" name="Google Shape;543;p33"/>
          <p:cNvPicPr preferRelativeResize="0"/>
          <p:nvPr/>
        </p:nvPicPr>
        <p:blipFill rotWithShape="1">
          <a:blip r:embed="rId3">
            <a:alphaModFix/>
          </a:blip>
          <a:srcRect b="8291" l="358" r="2695" t="790"/>
          <a:stretch/>
        </p:blipFill>
        <p:spPr>
          <a:xfrm>
            <a:off x="3649200" y="2028663"/>
            <a:ext cx="5162424" cy="26403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34"/>
          <p:cNvSpPr txBox="1"/>
          <p:nvPr>
            <p:ph type="title"/>
          </p:nvPr>
        </p:nvSpPr>
        <p:spPr>
          <a:xfrm>
            <a:off x="730000" y="1318650"/>
            <a:ext cx="44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Training and Testing Data</a:t>
            </a:r>
            <a:endParaRPr/>
          </a:p>
        </p:txBody>
      </p:sp>
      <p:sp>
        <p:nvSpPr>
          <p:cNvPr id="549" name="Google Shape;549;p34"/>
          <p:cNvSpPr txBox="1"/>
          <p:nvPr>
            <p:ph idx="1" type="body"/>
          </p:nvPr>
        </p:nvSpPr>
        <p:spPr>
          <a:xfrm>
            <a:off x="773275" y="3951075"/>
            <a:ext cx="5354400" cy="9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24292E"/>
                </a:solidFill>
                <a:highlight>
                  <a:srgbClr val="FFFFFF"/>
                </a:highlight>
                <a:latin typeface="Arial"/>
                <a:ea typeface="Arial"/>
                <a:cs typeface="Arial"/>
                <a:sym typeface="Arial"/>
              </a:rPr>
              <a:t>Info: </a:t>
            </a:r>
            <a:r>
              <a:rPr lang="en-GB">
                <a:solidFill>
                  <a:srgbClr val="24292E"/>
                </a:solidFill>
                <a:highlight>
                  <a:srgbClr val="FFFFFF"/>
                </a:highlight>
                <a:latin typeface="Arial"/>
                <a:ea typeface="Arial"/>
                <a:cs typeface="Arial"/>
                <a:sym typeface="Arial"/>
              </a:rPr>
              <a:t>Outcomes of the test and training datasets</a:t>
            </a:r>
            <a:endParaRPr sz="1100">
              <a:latin typeface="Arial"/>
              <a:ea typeface="Arial"/>
              <a:cs typeface="Arial"/>
              <a:sym typeface="Arial"/>
            </a:endParaRPr>
          </a:p>
        </p:txBody>
      </p:sp>
      <p:pic>
        <p:nvPicPr>
          <p:cNvPr id="550" name="Google Shape;550;p34"/>
          <p:cNvPicPr preferRelativeResize="0"/>
          <p:nvPr/>
        </p:nvPicPr>
        <p:blipFill>
          <a:blip r:embed="rId3">
            <a:alphaModFix/>
          </a:blip>
          <a:stretch>
            <a:fillRect/>
          </a:stretch>
        </p:blipFill>
        <p:spPr>
          <a:xfrm>
            <a:off x="501450" y="2064600"/>
            <a:ext cx="4070552" cy="1647350"/>
          </a:xfrm>
          <a:prstGeom prst="rect">
            <a:avLst/>
          </a:prstGeom>
          <a:noFill/>
          <a:ln>
            <a:noFill/>
          </a:ln>
        </p:spPr>
      </p:pic>
      <p:pic>
        <p:nvPicPr>
          <p:cNvPr id="551" name="Google Shape;551;p34"/>
          <p:cNvPicPr preferRelativeResize="0"/>
          <p:nvPr/>
        </p:nvPicPr>
        <p:blipFill>
          <a:blip r:embed="rId4">
            <a:alphaModFix/>
          </a:blip>
          <a:stretch>
            <a:fillRect/>
          </a:stretch>
        </p:blipFill>
        <p:spPr>
          <a:xfrm>
            <a:off x="4864750" y="2054063"/>
            <a:ext cx="3927300" cy="1668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5"/>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Stock Predictions</a:t>
            </a:r>
            <a:endParaRPr/>
          </a:p>
        </p:txBody>
      </p:sp>
      <p:pic>
        <p:nvPicPr>
          <p:cNvPr id="557" name="Google Shape;557;p35"/>
          <p:cNvPicPr preferRelativeResize="0"/>
          <p:nvPr/>
        </p:nvPicPr>
        <p:blipFill>
          <a:blip r:embed="rId3">
            <a:alphaModFix/>
          </a:blip>
          <a:stretch>
            <a:fillRect/>
          </a:stretch>
        </p:blipFill>
        <p:spPr>
          <a:xfrm>
            <a:off x="1424875" y="1907600"/>
            <a:ext cx="6294249" cy="3147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6"/>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Machine Learning 2</a:t>
            </a:r>
            <a:endParaRPr/>
          </a:p>
        </p:txBody>
      </p:sp>
      <p:pic>
        <p:nvPicPr>
          <p:cNvPr id="563" name="Google Shape;563;p36"/>
          <p:cNvPicPr preferRelativeResize="0"/>
          <p:nvPr/>
        </p:nvPicPr>
        <p:blipFill rotWithShape="1">
          <a:blip r:embed="rId3">
            <a:alphaModFix/>
          </a:blip>
          <a:srcRect b="0" l="-2889" r="2890" t="0"/>
          <a:stretch/>
        </p:blipFill>
        <p:spPr>
          <a:xfrm>
            <a:off x="4435150" y="1583825"/>
            <a:ext cx="4554500" cy="3038088"/>
          </a:xfrm>
          <a:prstGeom prst="rect">
            <a:avLst/>
          </a:prstGeom>
          <a:noFill/>
          <a:ln>
            <a:noFill/>
          </a:ln>
        </p:spPr>
      </p:pic>
      <p:graphicFrame>
        <p:nvGraphicFramePr>
          <p:cNvPr id="564" name="Google Shape;564;p36"/>
          <p:cNvGraphicFramePr/>
          <p:nvPr/>
        </p:nvGraphicFramePr>
        <p:xfrm>
          <a:off x="150975" y="2059725"/>
          <a:ext cx="3000000" cy="3000000"/>
        </p:xfrm>
        <a:graphic>
          <a:graphicData uri="http://schemas.openxmlformats.org/drawingml/2006/table">
            <a:tbl>
              <a:tblPr>
                <a:noFill/>
                <a:tableStyleId>{442E1BAE-59AE-4579-BA86-831718A0E502}</a:tableStyleId>
              </a:tblPr>
              <a:tblGrid>
                <a:gridCol w="1028475"/>
                <a:gridCol w="924325"/>
                <a:gridCol w="820175"/>
                <a:gridCol w="911300"/>
                <a:gridCol w="1028475"/>
              </a:tblGrid>
              <a:tr h="521575">
                <a:tc gridSpan="4">
                  <a:txBody>
                    <a:bodyPr/>
                    <a:lstStyle/>
                    <a:p>
                      <a:pPr indent="0" lvl="0" marL="0" rtl="0" algn="l">
                        <a:lnSpc>
                          <a:spcPct val="100000"/>
                        </a:lnSpc>
                        <a:spcBef>
                          <a:spcPts val="0"/>
                        </a:spcBef>
                        <a:spcAft>
                          <a:spcPts val="0"/>
                        </a:spcAft>
                        <a:buNone/>
                      </a:pPr>
                      <a:r>
                        <a:rPr b="1" lang="en-GB" sz="1000"/>
                        <a:t>Coefficients</a:t>
                      </a:r>
                      <a:endParaRPr b="1" sz="1000"/>
                    </a:p>
                  </a:txBody>
                  <a:tcPr marT="91425" marB="91425" marR="66675" marL="91425"/>
                </a:tc>
                <a:tc hMerge="1"/>
                <a:tc hMerge="1"/>
                <a:tc hMerge="1"/>
                <a:tc>
                  <a:txBody>
                    <a:bodyPr/>
                    <a:lstStyle/>
                    <a:p>
                      <a:pPr indent="0" lvl="0" marL="0" rtl="0" algn="l">
                        <a:lnSpc>
                          <a:spcPct val="100000"/>
                        </a:lnSpc>
                        <a:spcBef>
                          <a:spcPts val="0"/>
                        </a:spcBef>
                        <a:spcAft>
                          <a:spcPts val="0"/>
                        </a:spcAft>
                        <a:buNone/>
                      </a:pPr>
                      <a:r>
                        <a:t/>
                      </a:r>
                      <a:endParaRPr sz="1200"/>
                    </a:p>
                  </a:txBody>
                  <a:tcPr marT="91425" marB="91425" marR="91425" marL="91425"/>
                </a:tc>
              </a:tr>
              <a:tr h="521575">
                <a:tc>
                  <a:txBody>
                    <a:bodyPr/>
                    <a:lstStyle/>
                    <a:p>
                      <a:pPr indent="0" lvl="0" marL="0" rtl="0" algn="l">
                        <a:lnSpc>
                          <a:spcPct val="100000"/>
                        </a:lnSpc>
                        <a:spcBef>
                          <a:spcPts val="0"/>
                        </a:spcBef>
                        <a:spcAft>
                          <a:spcPts val="0"/>
                        </a:spcAft>
                        <a:buNone/>
                      </a:pPr>
                      <a:r>
                        <a:rPr b="1" lang="en-GB" sz="1000" u="sng"/>
                        <a:t>Term</a:t>
                      </a:r>
                      <a:endParaRPr b="1" sz="1000" u="sng"/>
                    </a:p>
                  </a:txBody>
                  <a:tcPr marT="91425" marB="91425" marR="66675" marL="91425"/>
                </a:tc>
                <a:tc>
                  <a:txBody>
                    <a:bodyPr/>
                    <a:lstStyle/>
                    <a:p>
                      <a:pPr indent="0" lvl="0" marL="0" rtl="0" algn="l">
                        <a:lnSpc>
                          <a:spcPct val="100000"/>
                        </a:lnSpc>
                        <a:spcBef>
                          <a:spcPts val="0"/>
                        </a:spcBef>
                        <a:spcAft>
                          <a:spcPts val="0"/>
                        </a:spcAft>
                        <a:buNone/>
                      </a:pPr>
                      <a:r>
                        <a:rPr b="1" lang="en-GB" sz="1000" u="sng"/>
                        <a:t>Value</a:t>
                      </a:r>
                      <a:endParaRPr b="1" sz="1000" u="sng"/>
                    </a:p>
                  </a:txBody>
                  <a:tcPr marT="91425" marB="91425" marR="66675" marL="91425"/>
                </a:tc>
                <a:tc>
                  <a:txBody>
                    <a:bodyPr/>
                    <a:lstStyle/>
                    <a:p>
                      <a:pPr indent="0" lvl="0" marL="0" rtl="0" algn="l">
                        <a:lnSpc>
                          <a:spcPct val="100000"/>
                        </a:lnSpc>
                        <a:spcBef>
                          <a:spcPts val="0"/>
                        </a:spcBef>
                        <a:spcAft>
                          <a:spcPts val="0"/>
                        </a:spcAft>
                        <a:buNone/>
                      </a:pPr>
                      <a:r>
                        <a:rPr b="1" lang="en-GB" sz="1000" u="sng"/>
                        <a:t>StdErr</a:t>
                      </a:r>
                      <a:endParaRPr b="1" sz="1000" u="sng"/>
                    </a:p>
                  </a:txBody>
                  <a:tcPr marT="91425" marB="91425" marR="66675" marL="91425"/>
                </a:tc>
                <a:tc>
                  <a:txBody>
                    <a:bodyPr/>
                    <a:lstStyle/>
                    <a:p>
                      <a:pPr indent="0" lvl="0" marL="0" rtl="0" algn="l">
                        <a:lnSpc>
                          <a:spcPct val="100000"/>
                        </a:lnSpc>
                        <a:spcBef>
                          <a:spcPts val="0"/>
                        </a:spcBef>
                        <a:spcAft>
                          <a:spcPts val="0"/>
                        </a:spcAft>
                        <a:buNone/>
                      </a:pPr>
                      <a:r>
                        <a:rPr b="1" lang="en-GB" sz="1000" u="sng"/>
                        <a:t>t-value</a:t>
                      </a:r>
                      <a:endParaRPr b="1" sz="1000" u="sng"/>
                    </a:p>
                  </a:txBody>
                  <a:tcPr marT="91425" marB="91425" marR="66675" marL="91425"/>
                </a:tc>
                <a:tc>
                  <a:txBody>
                    <a:bodyPr/>
                    <a:lstStyle/>
                    <a:p>
                      <a:pPr indent="0" lvl="0" marL="0" rtl="0" algn="l">
                        <a:lnSpc>
                          <a:spcPct val="100000"/>
                        </a:lnSpc>
                        <a:spcBef>
                          <a:spcPts val="0"/>
                        </a:spcBef>
                        <a:spcAft>
                          <a:spcPts val="0"/>
                        </a:spcAft>
                        <a:buNone/>
                      </a:pPr>
                      <a:r>
                        <a:rPr b="1" lang="en-GB" sz="1000" u="sng"/>
                        <a:t>p-value</a:t>
                      </a:r>
                      <a:endParaRPr b="1" sz="1000" u="sng"/>
                    </a:p>
                  </a:txBody>
                  <a:tcPr marT="91425" marB="91425" marR="66675" marL="91425"/>
                </a:tc>
              </a:tr>
              <a:tr h="521575">
                <a:tc>
                  <a:txBody>
                    <a:bodyPr/>
                    <a:lstStyle/>
                    <a:p>
                      <a:pPr indent="0" lvl="0" marL="0" rtl="0" algn="l">
                        <a:lnSpc>
                          <a:spcPct val="100000"/>
                        </a:lnSpc>
                        <a:spcBef>
                          <a:spcPts val="0"/>
                        </a:spcBef>
                        <a:spcAft>
                          <a:spcPts val="0"/>
                        </a:spcAft>
                        <a:buNone/>
                      </a:pPr>
                      <a:r>
                        <a:rPr lang="en-GB" sz="1000"/>
                        <a:t>ESG</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-3.66403</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3.13783</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-1.1677</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0.247329</a:t>
                      </a:r>
                      <a:endParaRPr sz="1000"/>
                    </a:p>
                  </a:txBody>
                  <a:tcPr marT="91425" marB="91425" marR="66675" marL="91425"/>
                </a:tc>
              </a:tr>
              <a:tr h="521575">
                <a:tc>
                  <a:txBody>
                    <a:bodyPr/>
                    <a:lstStyle/>
                    <a:p>
                      <a:pPr indent="0" lvl="0" marL="0" rtl="0" algn="l">
                        <a:lnSpc>
                          <a:spcPct val="100000"/>
                        </a:lnSpc>
                        <a:spcBef>
                          <a:spcPts val="0"/>
                        </a:spcBef>
                        <a:spcAft>
                          <a:spcPts val="0"/>
                        </a:spcAft>
                        <a:buNone/>
                      </a:pPr>
                      <a:r>
                        <a:rPr lang="en-GB" sz="1000"/>
                        <a:t>intercept</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254.33</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67.8833</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3.74658</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0.0003912</a:t>
                      </a:r>
                      <a:endParaRPr sz="1000"/>
                    </a:p>
                  </a:txBody>
                  <a:tcPr marT="91425" marB="91425" marR="66675" marL="91425"/>
                </a:tc>
              </a:tr>
            </a:tbl>
          </a:graphicData>
        </a:graphic>
      </p:graphicFrame>
      <p:sp>
        <p:nvSpPr>
          <p:cNvPr id="565" name="Google Shape;565;p36"/>
          <p:cNvSpPr txBox="1"/>
          <p:nvPr>
            <p:ph idx="1" type="body"/>
          </p:nvPr>
        </p:nvSpPr>
        <p:spPr>
          <a:xfrm>
            <a:off x="286350" y="4234625"/>
            <a:ext cx="3341700" cy="38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24292E"/>
                </a:solidFill>
                <a:highlight>
                  <a:srgbClr val="FFFFFF"/>
                </a:highlight>
                <a:latin typeface="Arial"/>
                <a:ea typeface="Arial"/>
                <a:cs typeface="Arial"/>
                <a:sym typeface="Arial"/>
              </a:rPr>
              <a:t>P-value:	0.247329</a:t>
            </a:r>
            <a:endParaRPr sz="10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GB" sz="1000">
                <a:solidFill>
                  <a:srgbClr val="24292E"/>
                </a:solidFill>
                <a:highlight>
                  <a:srgbClr val="FFFFFF"/>
                </a:highlight>
                <a:latin typeface="Arial"/>
                <a:ea typeface="Arial"/>
                <a:cs typeface="Arial"/>
                <a:sym typeface="Arial"/>
              </a:rPr>
              <a:t>Equation:	Difference = -3.66403*ESG + 254.33</a:t>
            </a:r>
            <a:endParaRPr sz="1000">
              <a:solidFill>
                <a:srgbClr val="24292E"/>
              </a:solidFill>
              <a:highlight>
                <a:srgbClr val="FFFFFF"/>
              </a:highlight>
              <a:latin typeface="Arial"/>
              <a:ea typeface="Arial"/>
              <a:cs typeface="Arial"/>
              <a:sym typeface="Arial"/>
            </a:endParaRPr>
          </a:p>
          <a:p>
            <a:pPr indent="0" lvl="0" marL="0" rtl="0" algn="l">
              <a:spcBef>
                <a:spcPts val="0"/>
              </a:spcBef>
              <a:spcAft>
                <a:spcPts val="1600"/>
              </a:spcAft>
              <a:buNone/>
            </a:pPr>
            <a:r>
              <a:t/>
            </a:r>
            <a:endParaRPr>
              <a:solidFill>
                <a:srgbClr val="24292E"/>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184" name="Google Shape;184;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uFill>
                  <a:noFill/>
                </a:uFill>
                <a:latin typeface="Raleway"/>
                <a:ea typeface="Raleway"/>
                <a:cs typeface="Raleway"/>
                <a:sym typeface="Raleway"/>
                <a:hlinkClick>
                  <a:extLst>
                    <a:ext uri="{A12FA001-AC4F-418D-AE19-62706E023703}">
                      <ahyp:hlinkClr val="tx"/>
                    </a:ext>
                  </a:extLst>
                </a:hlinkClick>
              </a:rPr>
              <a:t>ESG Trends</a:t>
            </a:r>
            <a:endParaRPr sz="1300">
              <a:solidFill>
                <a:srgbClr val="FFFFFF"/>
              </a:solidFill>
              <a:latin typeface="Raleway"/>
              <a:ea typeface="Raleway"/>
              <a:cs typeface="Raleway"/>
              <a:sym typeface="Raleway"/>
            </a:endParaRPr>
          </a:p>
        </p:txBody>
      </p:sp>
      <p:sp>
        <p:nvSpPr>
          <p:cNvPr id="186" name="Google Shape;186;p19">
            <a:hlinkClick action="ppaction://hlinksldjump" r:id="rId4"/>
          </p:cNvPr>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Problems to solve</a:t>
            </a:r>
            <a:endParaRPr sz="1300">
              <a:solidFill>
                <a:srgbClr val="FFFFFF"/>
              </a:solidFill>
              <a:latin typeface="Raleway"/>
              <a:ea typeface="Raleway"/>
              <a:cs typeface="Raleway"/>
              <a:sym typeface="Raleway"/>
            </a:endParaRPr>
          </a:p>
        </p:txBody>
      </p:sp>
      <p:sp>
        <p:nvSpPr>
          <p:cNvPr id="187" name="Google Shape;187;p19">
            <a:hlinkClick action="ppaction://hlinksldjump" r:id="rId6"/>
          </p:cNvPr>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88" name="Google Shape;188;p19"/>
          <p:cNvSpPr txBox="1"/>
          <p:nvPr/>
        </p:nvSpPr>
        <p:spPr>
          <a:xfrm>
            <a:off x="3448425" y="2303225"/>
            <a:ext cx="1832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8">
                  <a:extLst>
                    <a:ext uri="{A12FA001-AC4F-418D-AE19-62706E023703}">
                      <ahyp:hlinkClr val="tx"/>
                    </a:ext>
                  </a:extLst>
                </a:hlinkClick>
              </a:rPr>
              <a:t>Database Framework</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9">
                  <a:extLst>
                    <a:ext uri="{A12FA001-AC4F-418D-AE19-62706E023703}">
                      <ahyp:hlinkClr val="tx"/>
                    </a:ext>
                  </a:extLst>
                </a:hlinkClick>
              </a:rPr>
              <a:t>Target audience</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0">
                  <a:extLst>
                    <a:ext uri="{A12FA001-AC4F-418D-AE19-62706E023703}">
                      <ahyp:hlinkClr val="tx"/>
                    </a:ext>
                  </a:extLst>
                </a:hlinkClick>
              </a:rPr>
              <a:t>Proposed solution</a:t>
            </a:r>
            <a:endParaRPr sz="1300">
              <a:solidFill>
                <a:srgbClr val="FFFFFF"/>
              </a:solidFill>
              <a:latin typeface="Raleway"/>
              <a:ea typeface="Raleway"/>
              <a:cs typeface="Raleway"/>
              <a:sym typeface="Raleway"/>
            </a:endParaRPr>
          </a:p>
        </p:txBody>
      </p:sp>
      <p:sp>
        <p:nvSpPr>
          <p:cNvPr id="191" name="Google Shape;191;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1">
                  <a:extLst>
                    <a:ext uri="{A12FA001-AC4F-418D-AE19-62706E023703}">
                      <ahyp:hlinkClr val="tx"/>
                    </a:ext>
                  </a:extLst>
                </a:hlinkClick>
              </a:rPr>
              <a:t>Data Exploration</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2">
                  <a:extLst>
                    <a:ext uri="{A12FA001-AC4F-418D-AE19-62706E023703}">
                      <ahyp:hlinkClr val="tx"/>
                    </a:ext>
                  </a:extLst>
                </a:hlinkClick>
              </a:rPr>
              <a:t>Deliverables</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3">
                  <a:extLst>
                    <a:ext uri="{A12FA001-AC4F-418D-AE19-62706E023703}">
                      <ahyp:hlinkClr val="tx"/>
                    </a:ext>
                  </a:extLst>
                </a:hlinkClick>
              </a:rPr>
              <a:t>Vision</a:t>
            </a:r>
            <a:endParaRPr sz="1300">
              <a:solidFill>
                <a:srgbClr val="FFFFFF"/>
              </a:solidFill>
              <a:latin typeface="Raleway"/>
              <a:ea typeface="Raleway"/>
              <a:cs typeface="Raleway"/>
              <a:sym typeface="Raleway"/>
            </a:endParaRPr>
          </a:p>
        </p:txBody>
      </p:sp>
      <p:sp>
        <p:nvSpPr>
          <p:cNvPr id="194" name="Google Shape;194;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Team</a:t>
            </a:r>
            <a:endParaRPr sz="1300">
              <a:solidFill>
                <a:srgbClr val="FFFFFF"/>
              </a:solidFill>
              <a:latin typeface="Raleway"/>
              <a:ea typeface="Raleway"/>
              <a:cs typeface="Raleway"/>
              <a:sym typeface="Raleway"/>
            </a:endParaRPr>
          </a:p>
        </p:txBody>
      </p:sp>
      <p:sp>
        <p:nvSpPr>
          <p:cNvPr id="195" name="Google Shape;195;p19"/>
          <p:cNvSpPr/>
          <p:nvPr/>
        </p:nvSpPr>
        <p:spPr>
          <a:xfrm>
            <a:off x="1262725" y="136500"/>
            <a:ext cx="1360200" cy="204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69" name="Shape 569"/>
        <p:cNvGrpSpPr/>
        <p:nvPr/>
      </p:nvGrpSpPr>
      <p:grpSpPr>
        <a:xfrm>
          <a:off x="0" y="0"/>
          <a:ext cx="0" cy="0"/>
          <a:chOff x="0" y="0"/>
          <a:chExt cx="0" cy="0"/>
        </a:xfrm>
      </p:grpSpPr>
      <p:sp>
        <p:nvSpPr>
          <p:cNvPr id="570" name="Google Shape;570;p37"/>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Dashboard</a:t>
            </a:r>
            <a:endParaRPr sz="1200"/>
          </a:p>
        </p:txBody>
      </p:sp>
      <p:sp>
        <p:nvSpPr>
          <p:cNvPr id="571" name="Google Shape;571;p37"/>
          <p:cNvSpPr txBox="1"/>
          <p:nvPr>
            <p:ph idx="4294967295" type="body"/>
          </p:nvPr>
        </p:nvSpPr>
        <p:spPr>
          <a:xfrm>
            <a:off x="369525" y="1749350"/>
            <a:ext cx="7820100" cy="28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FFFFFF"/>
                </a:solidFill>
              </a:rPr>
              <a:t>Why Tableau?</a:t>
            </a:r>
            <a:r>
              <a:rPr lang="en-GB" sz="2600">
                <a:solidFill>
                  <a:srgbClr val="FFFFFF"/>
                </a:solidFill>
              </a:rPr>
              <a:t> </a:t>
            </a:r>
            <a:endParaRPr sz="26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Tableau offers integration with our database increasing longevity and reusability</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chemeClr val="lt1"/>
                </a:solidFill>
              </a:rPr>
              <a:t>Tableau provides clean and easy ways to visualize our data</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Storyboards allow our users to interact with our dashboard to drill down and learn more</a:t>
            </a:r>
            <a:endParaRPr sz="1800">
              <a:solidFill>
                <a:schemeClr val="lt1"/>
              </a:solidFill>
            </a:endParaRPr>
          </a:p>
          <a:p>
            <a:pPr indent="0" lvl="0" marL="0" rtl="0" algn="l">
              <a:spcBef>
                <a:spcPts val="1600"/>
              </a:spcBef>
              <a:spcAft>
                <a:spcPts val="1600"/>
              </a:spcAft>
              <a:buNone/>
            </a:pPr>
            <a:r>
              <a:t/>
            </a:r>
            <a:endParaRPr sz="1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8"/>
          <p:cNvSpPr txBox="1"/>
          <p:nvPr>
            <p:ph type="title"/>
          </p:nvPr>
        </p:nvSpPr>
        <p:spPr>
          <a:xfrm>
            <a:off x="730000" y="1318650"/>
            <a:ext cx="39360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Integrated ESG Dashboard</a:t>
            </a:r>
            <a:endParaRPr/>
          </a:p>
        </p:txBody>
      </p:sp>
      <p:pic>
        <p:nvPicPr>
          <p:cNvPr id="577" name="Google Shape;577;p38"/>
          <p:cNvPicPr preferRelativeResize="0"/>
          <p:nvPr/>
        </p:nvPicPr>
        <p:blipFill>
          <a:blip r:embed="rId3">
            <a:alphaModFix/>
          </a:blip>
          <a:stretch>
            <a:fillRect/>
          </a:stretch>
        </p:blipFill>
        <p:spPr>
          <a:xfrm>
            <a:off x="4235800" y="658225"/>
            <a:ext cx="4632824" cy="4394551"/>
          </a:xfrm>
          <a:prstGeom prst="rect">
            <a:avLst/>
          </a:prstGeom>
          <a:noFill/>
          <a:ln>
            <a:noFill/>
          </a:ln>
        </p:spPr>
      </p:pic>
      <p:sp>
        <p:nvSpPr>
          <p:cNvPr id="578" name="Google Shape;578;p38"/>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O</a:t>
            </a:r>
            <a:r>
              <a:rPr lang="en-GB">
                <a:solidFill>
                  <a:srgbClr val="24292E"/>
                </a:solidFill>
                <a:highlight>
                  <a:srgbClr val="FFFFFF"/>
                </a:highlight>
                <a:latin typeface="Arial"/>
                <a:ea typeface="Arial"/>
                <a:cs typeface="Arial"/>
                <a:sym typeface="Arial"/>
              </a:rPr>
              <a:t>ur interactive dashboard highlights the following areas:</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ESG score vs RoE (bubble)</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ESG score by industry (bar)</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Red flags (# of incidents) by type</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Stock performance over time</a:t>
            </a:r>
            <a:endParaRPr>
              <a:solidFill>
                <a:srgbClr val="24292E"/>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9"/>
          <p:cNvSpPr txBox="1"/>
          <p:nvPr>
            <p:ph type="title"/>
          </p:nvPr>
        </p:nvSpPr>
        <p:spPr>
          <a:xfrm>
            <a:off x="730000" y="1318650"/>
            <a:ext cx="39360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User Interaction</a:t>
            </a:r>
            <a:endParaRPr>
              <a:solidFill>
                <a:srgbClr val="000000"/>
              </a:solidFill>
            </a:endParaRPr>
          </a:p>
        </p:txBody>
      </p:sp>
      <p:pic>
        <p:nvPicPr>
          <p:cNvPr id="584" name="Google Shape;584;p39"/>
          <p:cNvPicPr preferRelativeResize="0"/>
          <p:nvPr/>
        </p:nvPicPr>
        <p:blipFill>
          <a:blip r:embed="rId3">
            <a:alphaModFix/>
          </a:blip>
          <a:stretch>
            <a:fillRect/>
          </a:stretch>
        </p:blipFill>
        <p:spPr>
          <a:xfrm>
            <a:off x="4235800" y="658225"/>
            <a:ext cx="4632824" cy="4394551"/>
          </a:xfrm>
          <a:prstGeom prst="rect">
            <a:avLst/>
          </a:prstGeom>
          <a:noFill/>
          <a:ln>
            <a:noFill/>
          </a:ln>
        </p:spPr>
      </p:pic>
      <p:sp>
        <p:nvSpPr>
          <p:cNvPr id="585" name="Google Shape;585;p39"/>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Our Tableau storyboard includes the following interactive elements:</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Ticker filters to drill down into specific stocks</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Tooltips to provide additional insights</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sp>
        <p:nvSpPr>
          <p:cNvPr id="586" name="Google Shape;586;p39"/>
          <p:cNvSpPr/>
          <p:nvPr/>
        </p:nvSpPr>
        <p:spPr>
          <a:xfrm>
            <a:off x="7840675" y="1168750"/>
            <a:ext cx="681300" cy="525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 name="Google Shape;587;p39"/>
          <p:cNvCxnSpPr/>
          <p:nvPr/>
        </p:nvCxnSpPr>
        <p:spPr>
          <a:xfrm flipH="1" rot="10800000">
            <a:off x="7443175" y="1533225"/>
            <a:ext cx="364500" cy="179700"/>
          </a:xfrm>
          <a:prstGeom prst="straightConnector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40"/>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ESG Score vs RoE</a:t>
            </a:r>
            <a:endParaRPr/>
          </a:p>
        </p:txBody>
      </p:sp>
      <p:sp>
        <p:nvSpPr>
          <p:cNvPr id="593" name="Google Shape;593;p40"/>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Our Industry analysis concludes the following</a:t>
            </a:r>
            <a:r>
              <a:rPr lang="en-GB">
                <a:solidFill>
                  <a:srgbClr val="24292E"/>
                </a:solidFill>
                <a:highlight>
                  <a:srgbClr val="FFFFFF"/>
                </a:highlight>
                <a:latin typeface="Arial"/>
                <a:ea typeface="Arial"/>
                <a:cs typeface="Arial"/>
                <a:sym typeface="Arial"/>
              </a:rPr>
              <a:t>:</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There is a negative correlation with RoE and ESG score</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The retail industry has a high RoE, but very low ESG scores</a:t>
            </a:r>
            <a:endParaRPr>
              <a:solidFill>
                <a:srgbClr val="24292E"/>
              </a:solidFill>
              <a:highlight>
                <a:srgbClr val="FFFFFF"/>
              </a:highlight>
              <a:latin typeface="Arial"/>
              <a:ea typeface="Arial"/>
              <a:cs typeface="Arial"/>
              <a:sym typeface="Arial"/>
            </a:endParaRPr>
          </a:p>
        </p:txBody>
      </p:sp>
      <p:pic>
        <p:nvPicPr>
          <p:cNvPr id="594" name="Google Shape;594;p40"/>
          <p:cNvPicPr preferRelativeResize="0"/>
          <p:nvPr/>
        </p:nvPicPr>
        <p:blipFill>
          <a:blip r:embed="rId3">
            <a:alphaModFix/>
          </a:blip>
          <a:stretch>
            <a:fillRect/>
          </a:stretch>
        </p:blipFill>
        <p:spPr>
          <a:xfrm>
            <a:off x="4235799" y="658226"/>
            <a:ext cx="4632824" cy="439453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41"/>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ESG score by Industry</a:t>
            </a:r>
            <a:endParaRPr/>
          </a:p>
        </p:txBody>
      </p:sp>
      <p:sp>
        <p:nvSpPr>
          <p:cNvPr id="600" name="Google Shape;600;p41"/>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Reviewing ESG scores by industry we can determine the following:</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Utility companies have the best scores</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Machinery, Insurance, Building products have low scores</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601" name="Google Shape;601;p41"/>
          <p:cNvPicPr preferRelativeResize="0"/>
          <p:nvPr/>
        </p:nvPicPr>
        <p:blipFill>
          <a:blip r:embed="rId3">
            <a:alphaModFix/>
          </a:blip>
          <a:stretch>
            <a:fillRect/>
          </a:stretch>
        </p:blipFill>
        <p:spPr>
          <a:xfrm>
            <a:off x="4235800" y="658237"/>
            <a:ext cx="4632824" cy="43945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2"/>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Controversy</a:t>
            </a:r>
            <a:r>
              <a:rPr lang="en-GB">
                <a:solidFill>
                  <a:srgbClr val="000000"/>
                </a:solidFill>
              </a:rPr>
              <a:t> Indicators</a:t>
            </a:r>
            <a:endParaRPr/>
          </a:p>
        </p:txBody>
      </p:sp>
      <p:sp>
        <p:nvSpPr>
          <p:cNvPr id="607" name="Google Shape;607;p42"/>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Controversial</a:t>
            </a:r>
            <a:r>
              <a:rPr lang="en-GB">
                <a:solidFill>
                  <a:srgbClr val="24292E"/>
                </a:solidFill>
                <a:highlight>
                  <a:srgbClr val="FFFFFF"/>
                </a:highlight>
                <a:latin typeface="Arial"/>
                <a:ea typeface="Arial"/>
                <a:cs typeface="Arial"/>
                <a:sym typeface="Arial"/>
              </a:rPr>
              <a:t> behaviour have a negative impact on ESG scores</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Business Ethics and </a:t>
            </a:r>
            <a:r>
              <a:rPr lang="en-GB">
                <a:solidFill>
                  <a:srgbClr val="24292E"/>
                </a:solidFill>
                <a:highlight>
                  <a:srgbClr val="FFFFFF"/>
                </a:highlight>
                <a:latin typeface="Arial"/>
                <a:ea typeface="Arial"/>
                <a:cs typeface="Arial"/>
                <a:sym typeface="Arial"/>
              </a:rPr>
              <a:t>Customer</a:t>
            </a:r>
            <a:r>
              <a:rPr lang="en-GB">
                <a:solidFill>
                  <a:srgbClr val="24292E"/>
                </a:solidFill>
                <a:highlight>
                  <a:srgbClr val="FFFFFF"/>
                </a:highlight>
                <a:latin typeface="Arial"/>
                <a:ea typeface="Arial"/>
                <a:cs typeface="Arial"/>
                <a:sym typeface="Arial"/>
              </a:rPr>
              <a:t> Incidents are more common types of incidents</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608" name="Google Shape;608;p42"/>
          <p:cNvPicPr preferRelativeResize="0"/>
          <p:nvPr/>
        </p:nvPicPr>
        <p:blipFill>
          <a:blip r:embed="rId3">
            <a:alphaModFix/>
          </a:blip>
          <a:stretch>
            <a:fillRect/>
          </a:stretch>
        </p:blipFill>
        <p:spPr>
          <a:xfrm>
            <a:off x="4235800" y="658233"/>
            <a:ext cx="4632824" cy="439454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3"/>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Stock Performance</a:t>
            </a:r>
            <a:endParaRPr/>
          </a:p>
        </p:txBody>
      </p:sp>
      <p:sp>
        <p:nvSpPr>
          <p:cNvPr id="614" name="Google Shape;614;p43"/>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Reviewing the stock performance, we can determine the following:</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Performance is up as a whole</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615" name="Google Shape;615;p43"/>
          <p:cNvPicPr preferRelativeResize="0"/>
          <p:nvPr/>
        </p:nvPicPr>
        <p:blipFill>
          <a:blip r:embed="rId3">
            <a:alphaModFix/>
          </a:blip>
          <a:stretch>
            <a:fillRect/>
          </a:stretch>
        </p:blipFill>
        <p:spPr>
          <a:xfrm>
            <a:off x="4235786" y="658225"/>
            <a:ext cx="4632839" cy="43945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19" name="Shape 619"/>
        <p:cNvGrpSpPr/>
        <p:nvPr/>
      </p:nvGrpSpPr>
      <p:grpSpPr>
        <a:xfrm>
          <a:off x="0" y="0"/>
          <a:ext cx="0" cy="0"/>
          <a:chOff x="0" y="0"/>
          <a:chExt cx="0" cy="0"/>
        </a:xfrm>
      </p:grpSpPr>
      <p:sp>
        <p:nvSpPr>
          <p:cNvPr id="620" name="Google Shape;620;p44"/>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621" name="Google Shape;621;p44"/>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TBD - let’s see where machine learning takes us! :)</a:t>
            </a:r>
            <a:endParaRPr sz="30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5" name="Shape 625"/>
        <p:cNvGrpSpPr/>
        <p:nvPr/>
      </p:nvGrpSpPr>
      <p:grpSpPr>
        <a:xfrm>
          <a:off x="0" y="0"/>
          <a:ext cx="0" cy="0"/>
          <a:chOff x="0" y="0"/>
          <a:chExt cx="0" cy="0"/>
        </a:xfrm>
      </p:grpSpPr>
      <p:sp>
        <p:nvSpPr>
          <p:cNvPr id="626" name="Google Shape;626;p45"/>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Deliverables</a:t>
            </a:r>
            <a:endParaRPr/>
          </a:p>
        </p:txBody>
      </p:sp>
      <p:sp>
        <p:nvSpPr>
          <p:cNvPr id="627" name="Google Shape;627;p45"/>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To be updated once our questions have been asked. </a:t>
            </a:r>
            <a:endParaRPr sz="1100"/>
          </a:p>
        </p:txBody>
      </p:sp>
      <p:sp>
        <p:nvSpPr>
          <p:cNvPr id="628" name="Google Shape;628;p45"/>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Metric 1</a:t>
            </a:r>
            <a:endParaRPr b="1" sz="800">
              <a:solidFill>
                <a:schemeClr val="dk1"/>
              </a:solidFill>
              <a:latin typeface="Lato"/>
              <a:ea typeface="Lato"/>
              <a:cs typeface="Lato"/>
              <a:sym typeface="Lato"/>
            </a:endParaRPr>
          </a:p>
        </p:txBody>
      </p:sp>
      <p:sp>
        <p:nvSpPr>
          <p:cNvPr id="629" name="Google Shape;629;p45"/>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45K</a:t>
            </a:r>
            <a:endParaRPr b="1" sz="4800">
              <a:solidFill>
                <a:schemeClr val="dk1"/>
              </a:solidFill>
              <a:latin typeface="Lato"/>
              <a:ea typeface="Lato"/>
              <a:cs typeface="Lato"/>
              <a:sym typeface="Lato"/>
            </a:endParaRPr>
          </a:p>
        </p:txBody>
      </p:sp>
      <p:sp>
        <p:nvSpPr>
          <p:cNvPr id="630" name="Google Shape;630;p45"/>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Details on metric 1</a:t>
            </a:r>
            <a:endParaRPr b="1" sz="1100">
              <a:solidFill>
                <a:schemeClr val="accent1"/>
              </a:solidFill>
              <a:latin typeface="Lato"/>
              <a:ea typeface="Lato"/>
              <a:cs typeface="Lato"/>
              <a:sym typeface="Lato"/>
            </a:endParaRPr>
          </a:p>
        </p:txBody>
      </p:sp>
      <p:cxnSp>
        <p:nvCxnSpPr>
          <p:cNvPr id="631" name="Google Shape;631;p45"/>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632" name="Google Shape;632;p45"/>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Metric 2</a:t>
            </a:r>
            <a:endParaRPr b="1" sz="800">
              <a:solidFill>
                <a:schemeClr val="dk1"/>
              </a:solidFill>
              <a:latin typeface="Lato"/>
              <a:ea typeface="Lato"/>
              <a:cs typeface="Lato"/>
              <a:sym typeface="Lato"/>
            </a:endParaRPr>
          </a:p>
        </p:txBody>
      </p:sp>
      <p:sp>
        <p:nvSpPr>
          <p:cNvPr id="633" name="Google Shape;633;p45"/>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690K</a:t>
            </a:r>
            <a:endParaRPr b="1" sz="4800">
              <a:solidFill>
                <a:schemeClr val="dk1"/>
              </a:solidFill>
              <a:latin typeface="Lato"/>
              <a:ea typeface="Lato"/>
              <a:cs typeface="Lato"/>
              <a:sym typeface="Lato"/>
            </a:endParaRPr>
          </a:p>
        </p:txBody>
      </p:sp>
      <p:sp>
        <p:nvSpPr>
          <p:cNvPr id="634" name="Google Shape;634;p45"/>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100">
                <a:solidFill>
                  <a:schemeClr val="accent1"/>
                </a:solidFill>
                <a:latin typeface="Lato"/>
                <a:ea typeface="Lato"/>
                <a:cs typeface="Lato"/>
                <a:sym typeface="Lato"/>
              </a:rPr>
              <a:t>Details on metric 1</a:t>
            </a:r>
            <a:endParaRPr b="1" sz="1100">
              <a:solidFill>
                <a:schemeClr val="accent1"/>
              </a:solidFill>
              <a:latin typeface="Lato"/>
              <a:ea typeface="Lato"/>
              <a:cs typeface="Lato"/>
              <a:sym typeface="Lato"/>
            </a:endParaRPr>
          </a:p>
        </p:txBody>
      </p:sp>
      <p:cxnSp>
        <p:nvCxnSpPr>
          <p:cNvPr id="635" name="Google Shape;635;p45"/>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636" name="Google Shape;636;p45"/>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Metric 3</a:t>
            </a:r>
            <a:endParaRPr b="1" sz="800">
              <a:solidFill>
                <a:schemeClr val="dk1"/>
              </a:solidFill>
              <a:latin typeface="Lato"/>
              <a:ea typeface="Lato"/>
              <a:cs typeface="Lato"/>
              <a:sym typeface="Lato"/>
            </a:endParaRPr>
          </a:p>
        </p:txBody>
      </p:sp>
      <p:sp>
        <p:nvSpPr>
          <p:cNvPr id="637" name="Google Shape;637;p45"/>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100K</a:t>
            </a:r>
            <a:endParaRPr b="1" sz="4800">
              <a:solidFill>
                <a:schemeClr val="dk1"/>
              </a:solidFill>
              <a:latin typeface="Lato"/>
              <a:ea typeface="Lato"/>
              <a:cs typeface="Lato"/>
              <a:sym typeface="Lato"/>
            </a:endParaRPr>
          </a:p>
        </p:txBody>
      </p:sp>
      <p:sp>
        <p:nvSpPr>
          <p:cNvPr id="638" name="Google Shape;638;p45"/>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100">
                <a:solidFill>
                  <a:schemeClr val="accent1"/>
                </a:solidFill>
                <a:latin typeface="Lato"/>
                <a:ea typeface="Lato"/>
                <a:cs typeface="Lato"/>
                <a:sym typeface="Lato"/>
              </a:rPr>
              <a:t>Details on metric 1</a:t>
            </a:r>
            <a:endParaRPr b="1" sz="1100">
              <a:solidFill>
                <a:schemeClr val="accent1"/>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2" name="Shape 642"/>
        <p:cNvGrpSpPr/>
        <p:nvPr/>
      </p:nvGrpSpPr>
      <p:grpSpPr>
        <a:xfrm>
          <a:off x="0" y="0"/>
          <a:ext cx="0" cy="0"/>
          <a:chOff x="0" y="0"/>
          <a:chExt cx="0" cy="0"/>
        </a:xfrm>
      </p:grpSpPr>
      <p:sp>
        <p:nvSpPr>
          <p:cNvPr id="643" name="Google Shape;643;p4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Vision</a:t>
            </a:r>
            <a:endParaRPr sz="800"/>
          </a:p>
        </p:txBody>
      </p:sp>
      <p:sp>
        <p:nvSpPr>
          <p:cNvPr id="644" name="Google Shape;644;p46"/>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45" name="Google Shape;645;p46"/>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1</a:t>
            </a:r>
            <a:endParaRPr sz="800">
              <a:solidFill>
                <a:srgbClr val="000000"/>
              </a:solidFill>
            </a:endParaRPr>
          </a:p>
        </p:txBody>
      </p:sp>
      <p:sp>
        <p:nvSpPr>
          <p:cNvPr id="646" name="Google Shape;646;p46"/>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1</a:t>
            </a:r>
            <a:endParaRPr sz="700"/>
          </a:p>
        </p:txBody>
      </p:sp>
      <p:sp>
        <p:nvSpPr>
          <p:cNvPr id="647" name="Google Shape;647;p46"/>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48" name="Google Shape;648;p46"/>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2</a:t>
            </a:r>
            <a:endParaRPr sz="800">
              <a:solidFill>
                <a:srgbClr val="000000"/>
              </a:solidFill>
            </a:endParaRPr>
          </a:p>
        </p:txBody>
      </p:sp>
      <p:sp>
        <p:nvSpPr>
          <p:cNvPr id="649" name="Google Shape;649;p46"/>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2</a:t>
            </a:r>
            <a:endParaRPr sz="700"/>
          </a:p>
        </p:txBody>
      </p:sp>
      <p:sp>
        <p:nvSpPr>
          <p:cNvPr id="650" name="Google Shape;650;p46"/>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51" name="Google Shape;651;p46"/>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3</a:t>
            </a:r>
            <a:endParaRPr sz="800">
              <a:solidFill>
                <a:srgbClr val="000000"/>
              </a:solidFill>
            </a:endParaRPr>
          </a:p>
        </p:txBody>
      </p:sp>
      <p:sp>
        <p:nvSpPr>
          <p:cNvPr id="652" name="Google Shape;652;p46"/>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3</a:t>
            </a:r>
            <a:endParaRPr sz="700"/>
          </a:p>
        </p:txBody>
      </p:sp>
      <p:sp>
        <p:nvSpPr>
          <p:cNvPr id="653" name="Google Shape;653;p46"/>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54" name="Google Shape;654;p46"/>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4</a:t>
            </a:r>
            <a:endParaRPr sz="800">
              <a:solidFill>
                <a:srgbClr val="000000"/>
              </a:solidFill>
            </a:endParaRPr>
          </a:p>
        </p:txBody>
      </p:sp>
      <p:sp>
        <p:nvSpPr>
          <p:cNvPr id="655" name="Google Shape;655;p46"/>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4</a:t>
            </a:r>
            <a:endParaRPr sz="700"/>
          </a:p>
        </p:txBody>
      </p:sp>
      <p:sp>
        <p:nvSpPr>
          <p:cNvPr id="656" name="Google Shape;656;p46"/>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57" name="Google Shape;657;p46"/>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5</a:t>
            </a:r>
            <a:endParaRPr sz="800">
              <a:solidFill>
                <a:srgbClr val="000000"/>
              </a:solidFill>
            </a:endParaRPr>
          </a:p>
        </p:txBody>
      </p:sp>
      <p:sp>
        <p:nvSpPr>
          <p:cNvPr id="658" name="Google Shape;658;p46"/>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5</a:t>
            </a:r>
            <a:endParaRPr sz="700"/>
          </a:p>
        </p:txBody>
      </p:sp>
      <p:pic>
        <p:nvPicPr>
          <p:cNvPr descr="shutterstock_429987889_edited.jpg" id="659" name="Google Shape;659;p46"/>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60" name="Google Shape;660;p46"/>
          <p:cNvGrpSpPr/>
          <p:nvPr/>
        </p:nvGrpSpPr>
        <p:grpSpPr>
          <a:xfrm>
            <a:off x="845575" y="3060165"/>
            <a:ext cx="92400" cy="411825"/>
            <a:chOff x="845575" y="2563700"/>
            <a:chExt cx="92400" cy="411825"/>
          </a:xfrm>
        </p:grpSpPr>
        <p:cxnSp>
          <p:nvCxnSpPr>
            <p:cNvPr id="661" name="Google Shape;661;p46"/>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62" name="Google Shape;662;p4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46"/>
          <p:cNvGrpSpPr/>
          <p:nvPr/>
        </p:nvGrpSpPr>
        <p:grpSpPr>
          <a:xfrm rot="10800000">
            <a:off x="2296375" y="3339567"/>
            <a:ext cx="92400" cy="411825"/>
            <a:chOff x="2070100" y="2563700"/>
            <a:chExt cx="92400" cy="411825"/>
          </a:xfrm>
        </p:grpSpPr>
        <p:cxnSp>
          <p:nvCxnSpPr>
            <p:cNvPr id="664" name="Google Shape;664;p46"/>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65" name="Google Shape;665;p4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46"/>
          <p:cNvGrpSpPr/>
          <p:nvPr/>
        </p:nvGrpSpPr>
        <p:grpSpPr>
          <a:xfrm>
            <a:off x="3747175" y="3060165"/>
            <a:ext cx="92400" cy="411825"/>
            <a:chOff x="845575" y="2563700"/>
            <a:chExt cx="92400" cy="411825"/>
          </a:xfrm>
        </p:grpSpPr>
        <p:cxnSp>
          <p:nvCxnSpPr>
            <p:cNvPr id="667" name="Google Shape;667;p46"/>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68" name="Google Shape;668;p4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46"/>
          <p:cNvGrpSpPr/>
          <p:nvPr/>
        </p:nvGrpSpPr>
        <p:grpSpPr>
          <a:xfrm rot="10800000">
            <a:off x="5197975" y="3339567"/>
            <a:ext cx="92400" cy="411825"/>
            <a:chOff x="2070100" y="2563700"/>
            <a:chExt cx="92400" cy="411825"/>
          </a:xfrm>
        </p:grpSpPr>
        <p:cxnSp>
          <p:nvCxnSpPr>
            <p:cNvPr id="670" name="Google Shape;670;p46"/>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71" name="Google Shape;671;p46"/>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46"/>
          <p:cNvGrpSpPr/>
          <p:nvPr/>
        </p:nvGrpSpPr>
        <p:grpSpPr>
          <a:xfrm>
            <a:off x="6648775" y="3060165"/>
            <a:ext cx="92400" cy="411825"/>
            <a:chOff x="845575" y="2563700"/>
            <a:chExt cx="92400" cy="411825"/>
          </a:xfrm>
        </p:grpSpPr>
        <p:cxnSp>
          <p:nvCxnSpPr>
            <p:cNvPr id="673" name="Google Shape;673;p46"/>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74" name="Google Shape;674;p46"/>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01" name="Google Shape;201;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Here at ESG Consultants, we are building a machine learning module to help determine the impact of </a:t>
            </a:r>
            <a:r>
              <a:rPr lang="en-GB" sz="1100"/>
              <a:t>sustainability</a:t>
            </a:r>
            <a:r>
              <a:rPr lang="en-GB" sz="1100"/>
              <a:t> on a company’s stock performance. </a:t>
            </a:r>
            <a:endParaRPr sz="1100"/>
          </a:p>
        </p:txBody>
      </p:sp>
      <p:pic>
        <p:nvPicPr>
          <p:cNvPr descr="shutterstock_429987889_edited.jpg" id="202" name="Google Shape;202;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47"/>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References</a:t>
            </a:r>
            <a:endParaRPr/>
          </a:p>
        </p:txBody>
      </p:sp>
      <p:sp>
        <p:nvSpPr>
          <p:cNvPr id="680" name="Google Shape;680;p47"/>
          <p:cNvSpPr txBox="1"/>
          <p:nvPr>
            <p:ph idx="1" type="body"/>
          </p:nvPr>
        </p:nvSpPr>
        <p:spPr>
          <a:xfrm>
            <a:off x="721225" y="1907600"/>
            <a:ext cx="7977900" cy="252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highlight>
                  <a:srgbClr val="FFFFFF"/>
                </a:highlight>
                <a:latin typeface="Arial"/>
                <a:ea typeface="Arial"/>
                <a:cs typeface="Arial"/>
                <a:sym typeface="Arial"/>
                <a:hlinkClick r:id="rId3"/>
              </a:rPr>
              <a:t>https://www.investopedia.com/terms/e/environmental-social-and-governance-esg-criteria.asp</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highlight>
                  <a:srgbClr val="FFFFFF"/>
                </a:highlight>
                <a:latin typeface="Arial"/>
                <a:ea typeface="Arial"/>
                <a:cs typeface="Arial"/>
                <a:sym typeface="Arial"/>
                <a:hlinkClick r:id="rId4"/>
              </a:rPr>
              <a:t>https://ca.finance.yahoo.com/</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highlight>
                  <a:srgbClr val="FFFFFF"/>
                </a:highlight>
                <a:latin typeface="Arial"/>
                <a:ea typeface="Arial"/>
                <a:cs typeface="Arial"/>
                <a:sym typeface="Arial"/>
                <a:hlinkClick r:id="rId5"/>
              </a:rPr>
              <a:t>https://ca.finance.yahoo.com/</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latin typeface="Arial"/>
                <a:ea typeface="Arial"/>
                <a:cs typeface="Arial"/>
                <a:sym typeface="Arial"/>
                <a:hlinkClick r:id="rId6"/>
              </a:rPr>
              <a:t>https://www.forbes.com/just-companies/#5d410d762bf0</a:t>
            </a:r>
            <a:endParaRPr u="sng">
              <a:solidFill>
                <a:schemeClr val="hlink"/>
              </a:solidFill>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latin typeface="Arial"/>
                <a:ea typeface="Arial"/>
                <a:cs typeface="Arial"/>
                <a:sym typeface="Arial"/>
                <a:hlinkClick r:id="rId7"/>
              </a:rPr>
              <a:t>https://en.wikipedia.org/wiki/List_of_S%26P_500_companies</a:t>
            </a:r>
            <a:endParaRPr u="sng">
              <a:solidFill>
                <a:schemeClr val="hlink"/>
              </a:solidFill>
              <a:latin typeface="Arial"/>
              <a:ea typeface="Arial"/>
              <a:cs typeface="Arial"/>
              <a:sym typeface="Arial"/>
            </a:endParaRPr>
          </a:p>
          <a:p>
            <a:pPr indent="-311150" lvl="0" marL="457200" rtl="0" algn="l">
              <a:spcBef>
                <a:spcPts val="0"/>
              </a:spcBef>
              <a:spcAft>
                <a:spcPts val="0"/>
              </a:spcAft>
              <a:buClr>
                <a:schemeClr val="hlink"/>
              </a:buClr>
              <a:buSzPts val="1300"/>
              <a:buFont typeface="Arial"/>
              <a:buChar char="●"/>
            </a:pPr>
            <a:r>
              <a:rPr lang="en-GB" u="sng">
                <a:solidFill>
                  <a:schemeClr val="hlink"/>
                </a:solidFill>
                <a:latin typeface="Arial"/>
                <a:ea typeface="Arial"/>
                <a:cs typeface="Arial"/>
                <a:sym typeface="Arial"/>
                <a:hlinkClick r:id="rId8"/>
              </a:rPr>
              <a:t>https://en.wikipedia.org/wiki/Environmental,_social_and_corporate_governance</a:t>
            </a:r>
            <a:endParaRPr u="sng">
              <a:solidFill>
                <a:schemeClr val="hlink"/>
              </a:solidFill>
              <a:latin typeface="Arial"/>
              <a:ea typeface="Arial"/>
              <a:cs typeface="Arial"/>
              <a:sym typeface="Arial"/>
            </a:endParaRPr>
          </a:p>
          <a:p>
            <a:pPr indent="-311150" lvl="0" marL="457200" rtl="0" algn="l">
              <a:spcBef>
                <a:spcPts val="0"/>
              </a:spcBef>
              <a:spcAft>
                <a:spcPts val="0"/>
              </a:spcAft>
              <a:buClr>
                <a:schemeClr val="hlink"/>
              </a:buClr>
              <a:buSzPts val="1300"/>
              <a:buFont typeface="Arial"/>
              <a:buChar char="●"/>
            </a:pPr>
            <a:r>
              <a:t/>
            </a:r>
            <a:endParaRPr u="sng">
              <a:solidFill>
                <a:schemeClr val="hlink"/>
              </a:solidFill>
              <a:latin typeface="Arial"/>
              <a:ea typeface="Arial"/>
              <a:cs typeface="Arial"/>
              <a:sym typeface="Arial"/>
            </a:endParaRPr>
          </a:p>
          <a:p>
            <a:pPr indent="0" lvl="0" marL="45720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16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b="1">
              <a:solidFill>
                <a:srgbClr val="24292E"/>
              </a:solidFill>
              <a:highlight>
                <a:srgbClr val="FFFFFF"/>
              </a:highlight>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4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729450" y="2056375"/>
            <a:ext cx="6060600" cy="24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ESG &amp;</a:t>
            </a:r>
            <a:endParaRPr/>
          </a:p>
          <a:p>
            <a:pPr indent="0" lvl="0" marL="0" rtl="0" algn="l">
              <a:spcBef>
                <a:spcPts val="1600"/>
              </a:spcBef>
              <a:spcAft>
                <a:spcPts val="1600"/>
              </a:spcAft>
              <a:buNone/>
            </a:pPr>
            <a:r>
              <a:rPr lang="en-GB"/>
              <a:t>Why is it Important?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ESG?</a:t>
            </a:r>
            <a:endParaRPr b="0"/>
          </a:p>
        </p:txBody>
      </p:sp>
      <p:sp>
        <p:nvSpPr>
          <p:cNvPr id="213" name="Google Shape;213;p22"/>
          <p:cNvSpPr txBox="1"/>
          <p:nvPr>
            <p:ph idx="1" type="body"/>
          </p:nvPr>
        </p:nvSpPr>
        <p:spPr>
          <a:xfrm>
            <a:off x="721225" y="2434125"/>
            <a:ext cx="3466500" cy="23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700"/>
              <a:t>Set of standards used to measure a company’s </a:t>
            </a:r>
            <a:r>
              <a:rPr lang="en-GB" sz="1700"/>
              <a:t>adherence</a:t>
            </a:r>
            <a:r>
              <a:rPr lang="en-GB" sz="1700"/>
              <a:t> to e</a:t>
            </a:r>
            <a:r>
              <a:rPr lang="en-GB" sz="1700"/>
              <a:t>nvironmental</a:t>
            </a:r>
            <a:r>
              <a:rPr lang="en-GB" sz="1700"/>
              <a:t>, social and </a:t>
            </a:r>
            <a:r>
              <a:rPr lang="en-GB" sz="1700"/>
              <a:t>corporate</a:t>
            </a:r>
            <a:r>
              <a:rPr lang="en-GB" sz="1700"/>
              <a:t> governance standards.  </a:t>
            </a:r>
            <a:endParaRPr sz="1700"/>
          </a:p>
        </p:txBody>
      </p:sp>
      <p:pic>
        <p:nvPicPr>
          <p:cNvPr id="214" name="Google Shape;214;p22"/>
          <p:cNvPicPr preferRelativeResize="0"/>
          <p:nvPr/>
        </p:nvPicPr>
        <p:blipFill>
          <a:blip r:embed="rId3">
            <a:alphaModFix/>
          </a:blip>
          <a:stretch>
            <a:fillRect/>
          </a:stretch>
        </p:blipFill>
        <p:spPr>
          <a:xfrm>
            <a:off x="4382350" y="1318638"/>
            <a:ext cx="4147325" cy="3334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Why is ESG Important?</a:t>
            </a:r>
            <a:endParaRPr sz="1000"/>
          </a:p>
        </p:txBody>
      </p:sp>
      <p:pic>
        <p:nvPicPr>
          <p:cNvPr id="220" name="Google Shape;220;p23"/>
          <p:cNvPicPr preferRelativeResize="0"/>
          <p:nvPr/>
        </p:nvPicPr>
        <p:blipFill rotWithShape="1">
          <a:blip r:embed="rId3">
            <a:alphaModFix/>
          </a:blip>
          <a:srcRect b="0" l="17653" r="17659" t="0"/>
          <a:stretch/>
        </p:blipFill>
        <p:spPr>
          <a:xfrm>
            <a:off x="830400" y="2091180"/>
            <a:ext cx="2501201" cy="1267837"/>
          </a:xfrm>
          <a:prstGeom prst="rect">
            <a:avLst/>
          </a:prstGeom>
          <a:noFill/>
          <a:ln>
            <a:noFill/>
          </a:ln>
        </p:spPr>
      </p:pic>
      <p:sp>
        <p:nvSpPr>
          <p:cNvPr id="221" name="Google Shape;221;p23"/>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E</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22" name="Google Shape;222;p23"/>
          <p:cNvGrpSpPr/>
          <p:nvPr/>
        </p:nvGrpSpPr>
        <p:grpSpPr>
          <a:xfrm>
            <a:off x="830400" y="3274596"/>
            <a:ext cx="2501700" cy="1353953"/>
            <a:chOff x="830400" y="3274596"/>
            <a:chExt cx="2501700" cy="1353953"/>
          </a:xfrm>
        </p:grpSpPr>
        <p:sp>
          <p:nvSpPr>
            <p:cNvPr id="223" name="Google Shape;223;p2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3"/>
          <p:cNvSpPr txBox="1"/>
          <p:nvPr>
            <p:ph type="title"/>
          </p:nvPr>
        </p:nvSpPr>
        <p:spPr>
          <a:xfrm>
            <a:off x="967525" y="3455476"/>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Environment</a:t>
            </a:r>
            <a:endParaRPr sz="1000"/>
          </a:p>
        </p:txBody>
      </p:sp>
      <p:sp>
        <p:nvSpPr>
          <p:cNvPr id="226" name="Google Shape;226;p23"/>
          <p:cNvSpPr txBox="1"/>
          <p:nvPr>
            <p:ph idx="4294967295" type="body"/>
          </p:nvPr>
        </p:nvSpPr>
        <p:spPr>
          <a:xfrm>
            <a:off x="830575" y="3782175"/>
            <a:ext cx="2470200" cy="844800"/>
          </a:xfrm>
          <a:prstGeom prst="rect">
            <a:avLst/>
          </a:prstGeom>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SzPts val="1000"/>
              <a:buFont typeface="Arial"/>
              <a:buChar char="●"/>
            </a:pPr>
            <a:r>
              <a:rPr lang="en-GB" sz="1000">
                <a:solidFill>
                  <a:srgbClr val="2B2B2B"/>
                </a:solidFill>
                <a:latin typeface="Arial"/>
                <a:ea typeface="Arial"/>
                <a:cs typeface="Arial"/>
                <a:sym typeface="Arial"/>
              </a:rPr>
              <a:t>Natural resources</a:t>
            </a:r>
            <a:endParaRPr sz="1000">
              <a:solidFill>
                <a:srgbClr val="2B2B2B"/>
              </a:solidFill>
              <a:latin typeface="Arial"/>
              <a:ea typeface="Arial"/>
              <a:cs typeface="Arial"/>
              <a:sym typeface="Arial"/>
            </a:endParaRPr>
          </a:p>
          <a:p>
            <a:pPr indent="-292100" lvl="0" marL="457200" rtl="0" algn="l">
              <a:lnSpc>
                <a:spcPct val="200000"/>
              </a:lnSpc>
              <a:spcBef>
                <a:spcPts val="0"/>
              </a:spcBef>
              <a:spcAft>
                <a:spcPts val="0"/>
              </a:spcAft>
              <a:buSzPts val="1000"/>
              <a:buFont typeface="Arial"/>
              <a:buChar char="●"/>
            </a:pPr>
            <a:r>
              <a:rPr lang="en-GB" sz="1000">
                <a:solidFill>
                  <a:srgbClr val="2B2B2B"/>
                </a:solidFill>
                <a:latin typeface="Arial"/>
                <a:ea typeface="Arial"/>
                <a:cs typeface="Arial"/>
                <a:sym typeface="Arial"/>
              </a:rPr>
              <a:t>Climate risk</a:t>
            </a:r>
            <a:endParaRPr sz="500"/>
          </a:p>
        </p:txBody>
      </p:sp>
      <p:pic>
        <p:nvPicPr>
          <p:cNvPr id="227" name="Google Shape;227;p23"/>
          <p:cNvPicPr preferRelativeResize="0"/>
          <p:nvPr/>
        </p:nvPicPr>
        <p:blipFill rotWithShape="1">
          <a:blip r:embed="rId4">
            <a:alphaModFix/>
          </a:blip>
          <a:srcRect b="0" l="22900" r="22895" t="0"/>
          <a:stretch/>
        </p:blipFill>
        <p:spPr>
          <a:xfrm>
            <a:off x="3332867" y="3359013"/>
            <a:ext cx="2501197" cy="1267830"/>
          </a:xfrm>
          <a:prstGeom prst="rect">
            <a:avLst/>
          </a:prstGeom>
          <a:noFill/>
          <a:ln>
            <a:noFill/>
          </a:ln>
        </p:spPr>
      </p:pic>
      <p:sp>
        <p:nvSpPr>
          <p:cNvPr id="228" name="Google Shape;228;p23"/>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S</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29" name="Google Shape;229;p23"/>
          <p:cNvGrpSpPr/>
          <p:nvPr/>
        </p:nvGrpSpPr>
        <p:grpSpPr>
          <a:xfrm flipH="1" rot="10800000">
            <a:off x="3332867" y="2091171"/>
            <a:ext cx="2501700" cy="1353953"/>
            <a:chOff x="830400" y="3274596"/>
            <a:chExt cx="2501700" cy="1353953"/>
          </a:xfrm>
        </p:grpSpPr>
        <p:sp>
          <p:nvSpPr>
            <p:cNvPr id="230" name="Google Shape;230;p2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3"/>
          <p:cNvSpPr txBox="1"/>
          <p:nvPr>
            <p:ph type="title"/>
          </p:nvPr>
        </p:nvSpPr>
        <p:spPr>
          <a:xfrm>
            <a:off x="3464300" y="2176251"/>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Social</a:t>
            </a:r>
            <a:endParaRPr sz="1000"/>
          </a:p>
        </p:txBody>
      </p:sp>
      <p:sp>
        <p:nvSpPr>
          <p:cNvPr id="233" name="Google Shape;233;p23"/>
          <p:cNvSpPr txBox="1"/>
          <p:nvPr>
            <p:ph idx="4294967295" type="body"/>
          </p:nvPr>
        </p:nvSpPr>
        <p:spPr>
          <a:xfrm>
            <a:off x="3332875" y="2506475"/>
            <a:ext cx="2470200" cy="844800"/>
          </a:xfrm>
          <a:prstGeom prst="rect">
            <a:avLst/>
          </a:prstGeom>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SzPts val="1000"/>
              <a:buFont typeface="Arial"/>
              <a:buChar char="●"/>
            </a:pPr>
            <a:r>
              <a:rPr lang="en-GB" sz="1000">
                <a:solidFill>
                  <a:srgbClr val="2B2B2B"/>
                </a:solidFill>
                <a:latin typeface="Arial"/>
                <a:ea typeface="Arial"/>
                <a:cs typeface="Arial"/>
                <a:sym typeface="Arial"/>
              </a:rPr>
              <a:t>Health &amp; Safety</a:t>
            </a:r>
            <a:endParaRPr sz="1000">
              <a:solidFill>
                <a:srgbClr val="2B2B2B"/>
              </a:solidFill>
              <a:latin typeface="Arial"/>
              <a:ea typeface="Arial"/>
              <a:cs typeface="Arial"/>
              <a:sym typeface="Arial"/>
            </a:endParaRPr>
          </a:p>
          <a:p>
            <a:pPr indent="-292100" lvl="0" marL="457200" rtl="0" algn="l">
              <a:lnSpc>
                <a:spcPct val="200000"/>
              </a:lnSpc>
              <a:spcBef>
                <a:spcPts val="0"/>
              </a:spcBef>
              <a:spcAft>
                <a:spcPts val="0"/>
              </a:spcAft>
              <a:buSzPts val="1000"/>
              <a:buFont typeface="Arial"/>
              <a:buChar char="●"/>
            </a:pPr>
            <a:r>
              <a:rPr lang="en-GB" sz="1000">
                <a:solidFill>
                  <a:srgbClr val="2B2B2B"/>
                </a:solidFill>
                <a:latin typeface="Arial"/>
                <a:ea typeface="Arial"/>
                <a:cs typeface="Arial"/>
                <a:sym typeface="Arial"/>
              </a:rPr>
              <a:t>Human Rights</a:t>
            </a:r>
            <a:endParaRPr sz="1000">
              <a:solidFill>
                <a:srgbClr val="2B2B2B"/>
              </a:solidFill>
              <a:latin typeface="Arial"/>
              <a:ea typeface="Arial"/>
              <a:cs typeface="Arial"/>
              <a:sym typeface="Arial"/>
            </a:endParaRPr>
          </a:p>
          <a:p>
            <a:pPr indent="0" lvl="0" marL="0" rtl="0" algn="l">
              <a:lnSpc>
                <a:spcPct val="115000"/>
              </a:lnSpc>
              <a:spcBef>
                <a:spcPts val="0"/>
              </a:spcBef>
              <a:spcAft>
                <a:spcPts val="1600"/>
              </a:spcAft>
              <a:buNone/>
            </a:pPr>
            <a:r>
              <a:t/>
            </a:r>
            <a:endParaRPr sz="800"/>
          </a:p>
        </p:txBody>
      </p:sp>
      <p:pic>
        <p:nvPicPr>
          <p:cNvPr id="234" name="Google Shape;234;p23"/>
          <p:cNvPicPr preferRelativeResize="0"/>
          <p:nvPr/>
        </p:nvPicPr>
        <p:blipFill rotWithShape="1">
          <a:blip r:embed="rId5">
            <a:alphaModFix/>
          </a:blip>
          <a:srcRect b="0" l="14457" r="14464" t="0"/>
          <a:stretch/>
        </p:blipFill>
        <p:spPr>
          <a:xfrm>
            <a:off x="5832591" y="2091175"/>
            <a:ext cx="2501195" cy="1267841"/>
          </a:xfrm>
          <a:prstGeom prst="rect">
            <a:avLst/>
          </a:prstGeom>
          <a:noFill/>
          <a:ln>
            <a:noFill/>
          </a:ln>
        </p:spPr>
      </p:pic>
      <p:sp>
        <p:nvSpPr>
          <p:cNvPr id="235" name="Google Shape;235;p23"/>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G</a:t>
            </a:r>
            <a:endParaRPr b="1" sz="3000">
              <a:solidFill>
                <a:srgbClr val="FFFFFF"/>
              </a:solidFill>
              <a:latin typeface="Raleway"/>
              <a:ea typeface="Raleway"/>
              <a:cs typeface="Raleway"/>
              <a:sym typeface="Raleway"/>
            </a:endParaRPr>
          </a:p>
        </p:txBody>
      </p:sp>
      <p:grpSp>
        <p:nvGrpSpPr>
          <p:cNvPr id="236" name="Google Shape;236;p23"/>
          <p:cNvGrpSpPr/>
          <p:nvPr/>
        </p:nvGrpSpPr>
        <p:grpSpPr>
          <a:xfrm>
            <a:off x="5832591" y="3274596"/>
            <a:ext cx="2501700" cy="1353953"/>
            <a:chOff x="830400" y="3274596"/>
            <a:chExt cx="2501700" cy="1353953"/>
          </a:xfrm>
        </p:grpSpPr>
        <p:sp>
          <p:nvSpPr>
            <p:cNvPr id="237" name="Google Shape;237;p2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3"/>
          <p:cNvSpPr txBox="1"/>
          <p:nvPr>
            <p:ph type="title"/>
          </p:nvPr>
        </p:nvSpPr>
        <p:spPr>
          <a:xfrm>
            <a:off x="5960975" y="3350475"/>
            <a:ext cx="22383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Governance</a:t>
            </a:r>
            <a:endParaRPr sz="1000"/>
          </a:p>
        </p:txBody>
      </p:sp>
      <p:sp>
        <p:nvSpPr>
          <p:cNvPr id="240" name="Google Shape;240;p23"/>
          <p:cNvSpPr txBox="1"/>
          <p:nvPr>
            <p:ph idx="4294967295" type="body"/>
          </p:nvPr>
        </p:nvSpPr>
        <p:spPr>
          <a:xfrm>
            <a:off x="5856250" y="3782175"/>
            <a:ext cx="2470200" cy="753300"/>
          </a:xfrm>
          <a:prstGeom prst="rect">
            <a:avLst/>
          </a:prstGeom>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Clr>
                <a:srgbClr val="2B2B2B"/>
              </a:buClr>
              <a:buSzPts val="1000"/>
              <a:buFont typeface="Arial"/>
              <a:buChar char="●"/>
            </a:pPr>
            <a:r>
              <a:rPr lang="en-GB" sz="1000">
                <a:solidFill>
                  <a:srgbClr val="2B2B2B"/>
                </a:solidFill>
                <a:latin typeface="Arial"/>
                <a:ea typeface="Arial"/>
                <a:cs typeface="Arial"/>
                <a:sym typeface="Arial"/>
              </a:rPr>
              <a:t>Ethical standards</a:t>
            </a:r>
            <a:endParaRPr sz="1000">
              <a:solidFill>
                <a:srgbClr val="2B2B2B"/>
              </a:solidFill>
              <a:latin typeface="Arial"/>
              <a:ea typeface="Arial"/>
              <a:cs typeface="Arial"/>
              <a:sym typeface="Arial"/>
            </a:endParaRPr>
          </a:p>
          <a:p>
            <a:pPr indent="-292100" lvl="0" marL="457200" rtl="0" algn="l">
              <a:lnSpc>
                <a:spcPct val="200000"/>
              </a:lnSpc>
              <a:spcBef>
                <a:spcPts val="0"/>
              </a:spcBef>
              <a:spcAft>
                <a:spcPts val="0"/>
              </a:spcAft>
              <a:buClr>
                <a:srgbClr val="2B2B2B"/>
              </a:buClr>
              <a:buSzPts val="1000"/>
              <a:buFont typeface="Arial"/>
              <a:buChar char="●"/>
            </a:pPr>
            <a:r>
              <a:rPr lang="en-GB" sz="1000">
                <a:solidFill>
                  <a:srgbClr val="2B2B2B"/>
                </a:solidFill>
                <a:latin typeface="Arial"/>
                <a:ea typeface="Arial"/>
                <a:cs typeface="Arial"/>
                <a:sym typeface="Arial"/>
              </a:rPr>
              <a:t>Shareholder rights</a:t>
            </a:r>
            <a:endParaRPr sz="1000">
              <a:solidFill>
                <a:srgbClr val="2B2B2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we want to know?</a:t>
            </a:r>
            <a:endParaRPr/>
          </a:p>
        </p:txBody>
      </p:sp>
      <p:sp>
        <p:nvSpPr>
          <p:cNvPr id="246" name="Google Shape;246;p24"/>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47" name="Google Shape;247;p24"/>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Is there a correlation between stock market performance and ESG ratings?</a:t>
            </a:r>
            <a:endParaRPr/>
          </a:p>
        </p:txBody>
      </p:sp>
      <p:sp>
        <p:nvSpPr>
          <p:cNvPr id="248" name="Google Shape;248;p24"/>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49" name="Google Shape;249;p24"/>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What are the red flags that effect ESG ratings?</a:t>
            </a:r>
            <a:endParaRPr/>
          </a:p>
        </p:txBody>
      </p:sp>
      <p:sp>
        <p:nvSpPr>
          <p:cNvPr id="250" name="Google Shape;250;p24"/>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51" name="Google Shape;251;p24"/>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Can we balance balance ESG and turn a high profit?</a:t>
            </a:r>
            <a:endParaRPr/>
          </a:p>
        </p:txBody>
      </p:sp>
      <p:sp>
        <p:nvSpPr>
          <p:cNvPr id="252" name="Google Shape;252;p24"/>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53" name="Google Shape;253;p24"/>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What can we do to help?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7" name="Shape 257"/>
        <p:cNvGrpSpPr/>
        <p:nvPr/>
      </p:nvGrpSpPr>
      <p:grpSpPr>
        <a:xfrm>
          <a:off x="0" y="0"/>
          <a:ext cx="0" cy="0"/>
          <a:chOff x="0" y="0"/>
          <a:chExt cx="0" cy="0"/>
        </a:xfrm>
      </p:grpSpPr>
      <p:sp>
        <p:nvSpPr>
          <p:cNvPr id="258" name="Google Shape;258;p25"/>
          <p:cNvSpPr txBox="1"/>
          <p:nvPr>
            <p:ph type="title"/>
          </p:nvPr>
        </p:nvSpPr>
        <p:spPr>
          <a:xfrm>
            <a:off x="729450" y="1322450"/>
            <a:ext cx="7010100" cy="5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Project objective</a:t>
            </a:r>
            <a:endParaRPr sz="1600"/>
          </a:p>
        </p:txBody>
      </p:sp>
      <p:sp>
        <p:nvSpPr>
          <p:cNvPr id="259" name="Google Shape;259;p25"/>
          <p:cNvSpPr txBox="1"/>
          <p:nvPr>
            <p:ph idx="4294967295" type="body"/>
          </p:nvPr>
        </p:nvSpPr>
        <p:spPr>
          <a:xfrm>
            <a:off x="729450" y="2054150"/>
            <a:ext cx="7010100" cy="2365500"/>
          </a:xfrm>
          <a:prstGeom prst="rect">
            <a:avLst/>
          </a:prstGeom>
        </p:spPr>
        <p:txBody>
          <a:bodyPr anchorCtr="0" anchor="t" bIns="91425" lIns="91425" spcFirstLastPara="1" rIns="91425" wrap="square" tIns="91425">
            <a:noAutofit/>
          </a:bodyPr>
          <a:lstStyle/>
          <a:p>
            <a:pPr indent="-406400" lvl="0" marL="457200" rtl="0" algn="l">
              <a:lnSpc>
                <a:spcPct val="200000"/>
              </a:lnSpc>
              <a:spcBef>
                <a:spcPts val="0"/>
              </a:spcBef>
              <a:spcAft>
                <a:spcPts val="0"/>
              </a:spcAft>
              <a:buClr>
                <a:srgbClr val="FFFFFF"/>
              </a:buClr>
              <a:buSzPts val="2800"/>
              <a:buChar char="●"/>
            </a:pPr>
            <a:r>
              <a:rPr lang="en-GB" sz="2600">
                <a:solidFill>
                  <a:srgbClr val="FFFFFF"/>
                </a:solidFill>
              </a:rPr>
              <a:t>Transform</a:t>
            </a:r>
            <a:endParaRPr sz="2600">
              <a:solidFill>
                <a:srgbClr val="FFFFFF"/>
              </a:solidFill>
            </a:endParaRPr>
          </a:p>
          <a:p>
            <a:pPr indent="-393700" lvl="0" marL="457200" rtl="0" algn="l">
              <a:lnSpc>
                <a:spcPct val="200000"/>
              </a:lnSpc>
              <a:spcBef>
                <a:spcPts val="0"/>
              </a:spcBef>
              <a:spcAft>
                <a:spcPts val="0"/>
              </a:spcAft>
              <a:buClr>
                <a:srgbClr val="FFFFFF"/>
              </a:buClr>
              <a:buSzPts val="2600"/>
              <a:buChar char="●"/>
            </a:pPr>
            <a:r>
              <a:rPr lang="en-GB" sz="2600">
                <a:solidFill>
                  <a:srgbClr val="FFFFFF"/>
                </a:solidFill>
              </a:rPr>
              <a:t>Build </a:t>
            </a:r>
            <a:endParaRPr sz="2600">
              <a:solidFill>
                <a:srgbClr val="FFFFFF"/>
              </a:solidFill>
            </a:endParaRPr>
          </a:p>
          <a:p>
            <a:pPr indent="-393700" lvl="0" marL="457200" rtl="0" algn="l">
              <a:lnSpc>
                <a:spcPct val="200000"/>
              </a:lnSpc>
              <a:spcBef>
                <a:spcPts val="0"/>
              </a:spcBef>
              <a:spcAft>
                <a:spcPts val="0"/>
              </a:spcAft>
              <a:buClr>
                <a:srgbClr val="FFFFFF"/>
              </a:buClr>
              <a:buSzPts val="2600"/>
              <a:buChar char="●"/>
            </a:pPr>
            <a:r>
              <a:rPr lang="en-GB" sz="2600">
                <a:solidFill>
                  <a:srgbClr val="FFFFFF"/>
                </a:solidFill>
              </a:rPr>
              <a:t>Visualize</a:t>
            </a:r>
            <a:endParaRPr sz="30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audience</a:t>
            </a:r>
            <a:endParaRPr/>
          </a:p>
        </p:txBody>
      </p:sp>
      <p:sp>
        <p:nvSpPr>
          <p:cNvPr id="265" name="Google Shape;265;p26"/>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Our dashboard is directed at </a:t>
            </a:r>
            <a:r>
              <a:rPr lang="en-GB" sz="1100"/>
              <a:t>financial</a:t>
            </a:r>
            <a:r>
              <a:rPr lang="en-GB" sz="1100"/>
              <a:t> investors who are looking to build their portfolio </a:t>
            </a:r>
            <a:r>
              <a:rPr lang="en-GB" sz="1100"/>
              <a:t>with</a:t>
            </a:r>
            <a:r>
              <a:rPr lang="en-GB" sz="1100"/>
              <a:t> </a:t>
            </a:r>
            <a:r>
              <a:rPr lang="en-GB" sz="1100"/>
              <a:t>sustainability</a:t>
            </a:r>
            <a:r>
              <a:rPr lang="en-GB" sz="1100"/>
              <a:t> in mind.</a:t>
            </a:r>
            <a:endParaRPr sz="1100"/>
          </a:p>
        </p:txBody>
      </p:sp>
      <p:sp>
        <p:nvSpPr>
          <p:cNvPr id="266" name="Google Shape;266;p26"/>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Point 1 on outcome / results</a:t>
            </a:r>
            <a:endParaRPr/>
          </a:p>
        </p:txBody>
      </p:sp>
      <p:sp>
        <p:nvSpPr>
          <p:cNvPr id="267" name="Google Shape;267;p26"/>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latin typeface="Lato"/>
                <a:ea typeface="Lato"/>
                <a:cs typeface="Lato"/>
                <a:sym typeface="Lato"/>
              </a:rPr>
              <a:t>Point 2 on outcome / results</a:t>
            </a:r>
            <a:endParaRPr/>
          </a:p>
        </p:txBody>
      </p:sp>
      <p:sp>
        <p:nvSpPr>
          <p:cNvPr id="268" name="Google Shape;268;p26"/>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Point 3 on outcome / results</a:t>
            </a:r>
            <a:endParaRPr/>
          </a:p>
        </p:txBody>
      </p:sp>
      <p:sp>
        <p:nvSpPr>
          <p:cNvPr id="269" name="Google Shape;269;p26"/>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Point 4 on outcome / results</a:t>
            </a:r>
            <a:endParaRPr sz="1000">
              <a:solidFill>
                <a:srgbClr val="000000"/>
              </a:solidFill>
              <a:latin typeface="Lato"/>
              <a:ea typeface="Lato"/>
              <a:cs typeface="Lato"/>
              <a:sym typeface="Lato"/>
            </a:endParaRPr>
          </a:p>
        </p:txBody>
      </p:sp>
      <p:sp>
        <p:nvSpPr>
          <p:cNvPr id="270" name="Google Shape;270;p26"/>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Point 5 on outcome / results</a:t>
            </a:r>
            <a:endParaRPr/>
          </a:p>
        </p:txBody>
      </p:sp>
      <p:pic>
        <p:nvPicPr>
          <p:cNvPr id="271" name="Google Shape;271;p26"/>
          <p:cNvPicPr preferRelativeResize="0"/>
          <p:nvPr/>
        </p:nvPicPr>
        <p:blipFill>
          <a:blip r:embed="rId3">
            <a:alphaModFix/>
          </a:blip>
          <a:stretch>
            <a:fillRect/>
          </a:stretch>
        </p:blipFill>
        <p:spPr>
          <a:xfrm>
            <a:off x="5146750" y="882804"/>
            <a:ext cx="3997249" cy="38661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